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5.xml.rels" ContentType="application/vnd.openxmlformats-package.relationships+xml"/>
  <Override PartName="/ppt/media/image1.png" ContentType="image/png"/>
  <Override PartName="/ppt/media/image25.png" ContentType="image/png"/>
  <Override PartName="/ppt/media/hdphoto1.wdp" ContentType="image/vnd.ms-photo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x="9721850" cy="6840538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9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dt" idx="2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 type="ftr" idx="2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83" name="PlaceHolder 6"/>
          <p:cNvSpPr>
            <a:spLocks noGrp="1"/>
          </p:cNvSpPr>
          <p:nvPr>
            <p:ph type="sldNum" idx="3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fld id="{8E01A0D2-023F-453E-A132-FD9CAD470822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sldNum" idx="31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BF50C5-D3B3-4FDC-9BDF-8B267F999E3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sldImg"/>
          </p:nvPr>
        </p:nvSpPr>
        <p:spPr>
          <a:xfrm>
            <a:off x="90360" y="75420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marL="216000" indent="0">
              <a:buNone/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ldImg"/>
          </p:nvPr>
        </p:nvSpPr>
        <p:spPr>
          <a:xfrm>
            <a:off x="-17640" y="690480"/>
            <a:ext cx="6146280" cy="3457080"/>
          </a:xfrm>
          <a:prstGeom prst="rect">
            <a:avLst/>
          </a:prstGeom>
          <a:ln w="0">
            <a:noFill/>
          </a:ln>
        </p:spPr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610920" y="4377600"/>
            <a:ext cx="4888800" cy="4145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98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latin typeface="Arial"/>
              </a:rPr>
              <a:t>-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sldNum" idx="32"/>
          </p:nvPr>
        </p:nvSpPr>
        <p:spPr>
          <a:xfrm>
            <a:off x="3461760" y="8753400"/>
            <a:ext cx="2647800" cy="45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1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BBD3FB-2FB7-406B-B061-49D4646F7BB6}" type="slidenum">
              <a:rPr b="0" lang="en-US" sz="11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1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FBE52B-920D-4E34-8989-27E35982FB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A07406-D5D0-45D0-88E4-7551F8B427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9A3A5387-9C24-4F0E-9AC1-D9D7D02701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90D323E-9A53-4C2A-958E-B610116AAB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ubTitle"/>
          </p:nvPr>
        </p:nvSpPr>
        <p:spPr>
          <a:xfrm>
            <a:off x="729000" y="2125080"/>
            <a:ext cx="8263080" cy="67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3E959D7-F9AE-4376-BCC0-A95E035D5CF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AC7E513-A257-4CE8-A27C-C74820EE89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7BEFB1F-A007-4673-8457-E73CB3DEED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D773ED3-FEFE-4007-A89D-58EECB6663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2E1D877-ADF0-46F6-9377-68EEE4F44E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80872B51-3609-4DD2-8C56-4A80D1FF81D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44412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64026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/>
          </p:nvPr>
        </p:nvSpPr>
        <p:spPr>
          <a:xfrm>
            <a:off x="4860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6"/>
          <p:cNvSpPr>
            <a:spLocks noGrp="1"/>
          </p:cNvSpPr>
          <p:nvPr>
            <p:ph/>
          </p:nvPr>
        </p:nvSpPr>
        <p:spPr>
          <a:xfrm>
            <a:off x="344412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7"/>
          <p:cNvSpPr>
            <a:spLocks noGrp="1"/>
          </p:cNvSpPr>
          <p:nvPr>
            <p:ph/>
          </p:nvPr>
        </p:nvSpPr>
        <p:spPr>
          <a:xfrm>
            <a:off x="64026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AFB8A65-6D57-444B-B8EF-8DF289F29D5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BE4F9B-A059-42CA-85D4-45CD8AF51C0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44412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4026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860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44412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4026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B3DC95-75FF-4A42-BD66-A921F676FEF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B28278-0CEE-4C73-95E5-3DB1898B87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EBB96B-CE48-49C4-B45E-407E734E53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2DCD75-F7CE-4DB6-B800-929BBB80C5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B108FF-8894-4988-A0F2-9CAEB45314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4243C6-1538-4229-8169-9EE50FD550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29000" y="2125080"/>
            <a:ext cx="8263080" cy="67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D01C92-127A-414E-B341-CA0565FB94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46C1BB8-D11B-434B-A5FE-CD6A1EFF0E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09136A-2931-4E76-8CDC-CCADBD0E57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1449F5-778F-4A33-9990-CAA77DAA53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4650FD-5553-4820-802E-338EE6D958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47571C-D586-43D6-B2C1-42E7D53BC4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C0FF34-11B1-4C1F-9F7B-6FD7B5290FE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44412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4026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860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44412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4026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5D28E0-B56A-4603-8023-9D93BF410AD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85FCAC6-EBE8-468C-ABC0-C0F8BB640F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A5853DB-17C9-4D85-93CC-479E6454B6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97431AB-EF07-4A55-85EB-DB6FFF7308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506AA2A-079A-49AF-BC39-D5072E4762B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6A99919-69C6-44B9-BA9B-38B370CBD0F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A9A47C-9FB0-4B2A-A4F1-137D25A2EC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729000" y="2125080"/>
            <a:ext cx="8263080" cy="67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64C5E94-795B-46DC-99B6-91B33209D4F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060682E-2E7F-4C8B-A760-77170000AC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C0F1D2F-5F20-4571-914C-16995EB860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DF13474-0E97-4FE0-8E7A-FFEC5AC062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F546FCB-990A-40D2-BECE-4CDCBEDC63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27981F0-853B-49E8-AC30-0AC3CCD8264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44412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4026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860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44412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4026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2E38E5D-0982-4675-A7AF-9A828A90D30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2FC81EA-E489-4604-943D-9A09F324C2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D76C90A-B83E-48E3-8B60-333CB638236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0EA83DE-7C2E-4A50-8847-4266A31054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7E9EDB-D69B-47AF-B826-1617D5D257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275F151-E36C-4FFE-A2C5-978C2B67F5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5AF6BE3-EB4B-41A3-966C-345BD78F135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729000" y="2125080"/>
            <a:ext cx="8263080" cy="67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576BC8C-3950-4C83-A9E5-17B7F29EF2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BD30A74-777C-4F23-AE7F-F667857F95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5D88F8B-74D0-4A90-B8E8-8BD97FA5FE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60EE203-5636-406E-92B7-02E9A5E549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488F271-248B-4EA7-982D-54706B4C23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B624065-30DA-4969-A7A8-057504768A1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44412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4026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4860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44412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4026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352821A-3457-4A8F-AD4A-3045F3C1F22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34F8285-840B-42C8-B4E0-BD94FE0C7A7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0DDB72-B67F-4311-BBE5-A7E5B779EC1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085A76F-5F8D-4082-96D5-0E346C6E1B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6ACCFE1-6E4A-4BC0-9A82-A3DB35E8BC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C3C94BA-A17D-426D-9CAE-608D1184D9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1419F99-B30D-42F6-B3BB-3E770F290C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729000" y="2125080"/>
            <a:ext cx="8263080" cy="67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1B2A9AB-95EC-4D1F-BD2B-9A43AAC2025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0FE1D0A-89D9-4C7F-A7CE-9C830CA37D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ED9EB88-51C3-4DFB-8925-CD8C17FABE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89AAB8D-A37F-4D1E-8A3D-8904E9FFAF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6D5B8F4-609F-4AAF-83BB-2510B1387A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5862364-1331-45AC-9FCB-F30CBFA72A4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9000" y="2125080"/>
            <a:ext cx="8263080" cy="67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DD8D02-12EB-4AFB-B97D-9B1E1594619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4412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4026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4860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344412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64026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AE7A308-3135-4C90-8847-033F1E6A571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1BBB038-9AE9-4764-86DC-A0633268AAA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7035A4E-B4B2-4582-AEB6-CE6A9C1DAE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8084506-8EF4-447C-A34E-327D26E5E9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2DDA478-DEB6-46CE-A3EF-FD4B598AA4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70C5528-B6A0-434E-BCC3-81F590AFAE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729000" y="2125080"/>
            <a:ext cx="8263080" cy="67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1CB8992-166E-410B-A71D-784B1AC78A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6B37AE2-042D-42E8-8F41-9DF8CC8FE4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B2A0D5E-A75D-47EF-A78C-A70C77BC2F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C9D084F-B2F7-4175-BF93-20DCF71A6E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FAEFDD-3C43-4977-8A41-1B8F3FF0B3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958B757-8599-4A0B-984B-ED73EAEE58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B0E89CD-03D8-4636-BA96-B79769704B9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344412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64026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/>
          </p:nvPr>
        </p:nvSpPr>
        <p:spPr>
          <a:xfrm>
            <a:off x="4860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/>
          </p:nvPr>
        </p:nvSpPr>
        <p:spPr>
          <a:xfrm>
            <a:off x="344412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/>
          </p:nvPr>
        </p:nvSpPr>
        <p:spPr>
          <a:xfrm>
            <a:off x="64026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6187236-F7F2-497B-9126-AEECED0BCEF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A3BA0A5-9FF4-46ED-B179-DB6BD54400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A32E902-D4CA-43B7-9F72-DA06584E72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07940C4-0493-4963-AFDC-F5AAB6B87A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235D443-2A15-46A3-8A04-F4F52B3635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29BDB32-C025-48E0-B121-91F3A69984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ubTitle"/>
          </p:nvPr>
        </p:nvSpPr>
        <p:spPr>
          <a:xfrm>
            <a:off x="729000" y="2125080"/>
            <a:ext cx="8263080" cy="67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4B64C13-6AAA-4E0C-AD3A-68D48B71B2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38B7E88-696A-456D-A89E-DBC7B623F2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AC14F0-63C6-4D17-8359-BB8A73F8D6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34BA1C5-C707-4E5F-AE9A-420E14D7F3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D44A074-9D8E-4373-BE02-8C311F0A8D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37A494D-F7BA-42F4-B23E-137FBAC343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0EE38C4-2A4C-43F7-99EC-12E4CEB7EE9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344412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64026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/>
          </p:nvPr>
        </p:nvSpPr>
        <p:spPr>
          <a:xfrm>
            <a:off x="4860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/>
          </p:nvPr>
        </p:nvSpPr>
        <p:spPr>
          <a:xfrm>
            <a:off x="344412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7"/>
          <p:cNvSpPr>
            <a:spLocks noGrp="1"/>
          </p:cNvSpPr>
          <p:nvPr>
            <p:ph/>
          </p:nvPr>
        </p:nvSpPr>
        <p:spPr>
          <a:xfrm>
            <a:off x="64026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5299BFC-2A14-470D-96D5-DCC1A206CA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3A90773-F66B-49DA-8FE0-14001A28112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8837FBE-1EC2-42C9-85FC-E83756C4EF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89D3D1A-732F-4BC2-BBF0-9C9FF6D725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7C9C16E-526D-4D74-BC02-FB7CD765B0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F18D8FE-D45F-4D5E-AFF3-A69420D486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2E492E-859D-4120-ADC6-41161B8563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729000" y="2125080"/>
            <a:ext cx="8263080" cy="67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CED282F-29FE-45B0-9103-9DF7934CE9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1371AB6-DD92-4D56-A3BD-E7106F6C0E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3CB6180-96FE-4709-AB9C-41226DC612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B9DF84B-0183-4C01-842E-11F04EC097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486000" y="3672720"/>
            <a:ext cx="8749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88367D9-60BC-4C1F-90C7-1D65036114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4969080" y="160056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48600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/>
          </p:nvPr>
        </p:nvSpPr>
        <p:spPr>
          <a:xfrm>
            <a:off x="4969080" y="3672720"/>
            <a:ext cx="42692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F78E548-B4DD-4B99-9724-074142CB237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44412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6402600" y="160056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/>
          </p:nvPr>
        </p:nvSpPr>
        <p:spPr>
          <a:xfrm>
            <a:off x="4860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/>
          </p:nvPr>
        </p:nvSpPr>
        <p:spPr>
          <a:xfrm>
            <a:off x="344412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7"/>
          <p:cNvSpPr>
            <a:spLocks noGrp="1"/>
          </p:cNvSpPr>
          <p:nvPr>
            <p:ph/>
          </p:nvPr>
        </p:nvSpPr>
        <p:spPr>
          <a:xfrm>
            <a:off x="6402600" y="3672720"/>
            <a:ext cx="28170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B3BB2E4-A576-4E76-AC86-1DD314A9F66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D174191-256A-445C-89B0-9476084B9F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ubTitle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20F40C71-5B63-4260-8121-2CCB012745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F1D564A-87ED-4E16-99A3-52B81800B3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8" descr=""/>
          <p:cNvPicPr/>
          <p:nvPr/>
        </p:nvPicPr>
        <p:blipFill>
          <a:blip r:embed="rId2"/>
          <a:stretch/>
        </p:blipFill>
        <p:spPr>
          <a:xfrm>
            <a:off x="7612200" y="2160"/>
            <a:ext cx="2097720" cy="140796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3321720" y="6340320"/>
            <a:ext cx="307656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6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6967440" y="6340320"/>
            <a:ext cx="2268000" cy="3628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C3EBB8-005D-4A68-8869-EBE7CBF82F6D}" type="slidenum">
              <a:rPr b="0" lang="ru-RU" sz="14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486000" y="6340320"/>
            <a:ext cx="22680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86000" y="272880"/>
            <a:ext cx="874908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9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8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612560" y="2880"/>
            <a:ext cx="2098080" cy="14083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100080" rIns="100080" tIns="50040" bIns="500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cf4520"/>
                </a:solidFill>
                <a:latin typeface="Calibri"/>
              </a:rPr>
              <a:t>Образец заголовка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486000" y="6340320"/>
            <a:ext cx="2268000" cy="363960"/>
          </a:xfrm>
          <a:prstGeom prst="rect">
            <a:avLst/>
          </a:prstGeom>
          <a:noFill/>
          <a:ln w="0">
            <a:noFill/>
          </a:ln>
        </p:spPr>
        <p:txBody>
          <a:bodyPr lIns="100080" rIns="100080" tIns="50040" bIns="5004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3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3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3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5"/>
          </p:nvPr>
        </p:nvSpPr>
        <p:spPr>
          <a:xfrm>
            <a:off x="3321720" y="6340320"/>
            <a:ext cx="3078360" cy="363960"/>
          </a:xfrm>
          <a:prstGeom prst="rect">
            <a:avLst/>
          </a:prstGeom>
          <a:noFill/>
          <a:ln w="0">
            <a:noFill/>
          </a:ln>
        </p:spPr>
        <p:txBody>
          <a:bodyPr lIns="100080" rIns="100080" tIns="50040" bIns="50040"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6"/>
          </p:nvPr>
        </p:nvSpPr>
        <p:spPr>
          <a:xfrm>
            <a:off x="6967440" y="6340320"/>
            <a:ext cx="2268000" cy="363960"/>
          </a:xfrm>
          <a:prstGeom prst="rect">
            <a:avLst/>
          </a:prstGeom>
          <a:noFill/>
          <a:ln w="0">
            <a:noFill/>
          </a:ln>
        </p:spPr>
        <p:txBody>
          <a:bodyPr lIns="100080" rIns="100080" tIns="50040" bIns="5004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3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23D201-EEB9-478B-99BF-D7DF374FE14A}" type="slidenum">
              <a:rPr b="0" lang="ru-RU" sz="13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3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4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612560" y="2880"/>
            <a:ext cx="2098080" cy="14083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29000" y="2125080"/>
            <a:ext cx="8263080" cy="1465920"/>
          </a:xfrm>
          <a:prstGeom prst="rect">
            <a:avLst/>
          </a:prstGeom>
          <a:noFill/>
          <a:ln w="0">
            <a:noFill/>
          </a:ln>
        </p:spPr>
        <p:txBody>
          <a:bodyPr lIns="100080" rIns="100080" tIns="50040" bIns="500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cf4520"/>
                </a:solidFill>
                <a:latin typeface="Calibri"/>
              </a:rPr>
              <a:t>Образец заголовка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dt" idx="7"/>
          </p:nvPr>
        </p:nvSpPr>
        <p:spPr>
          <a:xfrm>
            <a:off x="486000" y="6340320"/>
            <a:ext cx="2268000" cy="363960"/>
          </a:xfrm>
          <a:prstGeom prst="rect">
            <a:avLst/>
          </a:prstGeom>
          <a:noFill/>
          <a:ln w="0">
            <a:noFill/>
          </a:ln>
        </p:spPr>
        <p:txBody>
          <a:bodyPr lIns="100080" rIns="100080" tIns="50040" bIns="5004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3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3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3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ftr" idx="8"/>
          </p:nvPr>
        </p:nvSpPr>
        <p:spPr>
          <a:xfrm>
            <a:off x="3321720" y="6340320"/>
            <a:ext cx="3078360" cy="363960"/>
          </a:xfrm>
          <a:prstGeom prst="rect">
            <a:avLst/>
          </a:prstGeom>
          <a:noFill/>
          <a:ln w="0">
            <a:noFill/>
          </a:ln>
        </p:spPr>
        <p:txBody>
          <a:bodyPr lIns="100080" rIns="100080" tIns="50040" bIns="50040"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sldNum" idx="9"/>
          </p:nvPr>
        </p:nvSpPr>
        <p:spPr>
          <a:xfrm>
            <a:off x="6967440" y="6340320"/>
            <a:ext cx="2268000" cy="363960"/>
          </a:xfrm>
          <a:prstGeom prst="rect">
            <a:avLst/>
          </a:prstGeom>
          <a:noFill/>
          <a:ln w="0">
            <a:noFill/>
          </a:ln>
        </p:spPr>
        <p:txBody>
          <a:bodyPr lIns="100080" rIns="100080" tIns="50040" bIns="5004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3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1C43425-C86F-4B72-8BEF-890F445C6AF6}" type="slidenum">
              <a:rPr b="0" lang="ru-RU" sz="13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3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4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8" descr=""/>
          <p:cNvPicPr/>
          <p:nvPr/>
        </p:nvPicPr>
        <p:blipFill>
          <a:blip r:embed="rId2"/>
          <a:stretch/>
        </p:blipFill>
        <p:spPr>
          <a:xfrm>
            <a:off x="7612200" y="2160"/>
            <a:ext cx="2097720" cy="140796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ftr" idx="10"/>
          </p:nvPr>
        </p:nvSpPr>
        <p:spPr>
          <a:xfrm>
            <a:off x="3321720" y="6340320"/>
            <a:ext cx="307656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600" spc="-1" strike="noStrike">
              <a:latin typeface="Times New Roman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ldNum" idx="11"/>
          </p:nvPr>
        </p:nvSpPr>
        <p:spPr>
          <a:xfrm>
            <a:off x="6967440" y="6340320"/>
            <a:ext cx="2268000" cy="3628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2E1781-0D1F-410B-B471-C4850E80ECE0}" type="slidenum">
              <a:rPr b="0" lang="ru-RU" sz="14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 idx="12"/>
          </p:nvPr>
        </p:nvSpPr>
        <p:spPr>
          <a:xfrm>
            <a:off x="486000" y="6340320"/>
            <a:ext cx="22680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title"/>
          </p:nvPr>
        </p:nvSpPr>
        <p:spPr>
          <a:xfrm>
            <a:off x="486000" y="272880"/>
            <a:ext cx="874908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9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8" descr=""/>
          <p:cNvPicPr/>
          <p:nvPr/>
        </p:nvPicPr>
        <p:blipFill>
          <a:blip r:embed="rId2"/>
          <a:stretch/>
        </p:blipFill>
        <p:spPr>
          <a:xfrm>
            <a:off x="7612200" y="2160"/>
            <a:ext cx="2097720" cy="140796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29000" y="2026080"/>
            <a:ext cx="8262000" cy="16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51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5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86000" y="1600560"/>
            <a:ext cx="874872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ftr" idx="13"/>
          </p:nvPr>
        </p:nvSpPr>
        <p:spPr>
          <a:xfrm>
            <a:off x="3321720" y="6340320"/>
            <a:ext cx="307656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600" spc="-1" strike="noStrike"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sldNum" idx="14"/>
          </p:nvPr>
        </p:nvSpPr>
        <p:spPr>
          <a:xfrm>
            <a:off x="6967440" y="6340320"/>
            <a:ext cx="2268000" cy="3628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E97210-0056-457B-897A-66B76187AAEA}" type="slidenum">
              <a:rPr b="0" lang="ru-RU" sz="14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dt" idx="15"/>
          </p:nvPr>
        </p:nvSpPr>
        <p:spPr>
          <a:xfrm>
            <a:off x="486000" y="6340320"/>
            <a:ext cx="22680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8" descr=""/>
          <p:cNvPicPr/>
          <p:nvPr/>
        </p:nvPicPr>
        <p:blipFill>
          <a:blip r:embed="rId2"/>
          <a:stretch/>
        </p:blipFill>
        <p:spPr>
          <a:xfrm>
            <a:off x="7612200" y="2160"/>
            <a:ext cx="2097720" cy="1407960"/>
          </a:xfrm>
          <a:prstGeom prst="rect">
            <a:avLst/>
          </a:prstGeom>
          <a:ln w="0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29000" y="2124000"/>
            <a:ext cx="8261640" cy="14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5100" spc="-1" strike="noStrike">
                <a:solidFill>
                  <a:srgbClr val="1f497d"/>
                </a:solidFill>
                <a:latin typeface="Arial"/>
              </a:rPr>
              <a:t>Образец заголовка</a:t>
            </a:r>
            <a:endParaRPr b="0" lang="ru-RU" sz="5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dt" idx="16"/>
          </p:nvPr>
        </p:nvSpPr>
        <p:spPr>
          <a:xfrm>
            <a:off x="486000" y="6340320"/>
            <a:ext cx="2266560" cy="360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ftr" idx="17"/>
          </p:nvPr>
        </p:nvSpPr>
        <p:spPr>
          <a:xfrm>
            <a:off x="3321720" y="6340320"/>
            <a:ext cx="3076560" cy="360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sldNum" idx="18"/>
          </p:nvPr>
        </p:nvSpPr>
        <p:spPr>
          <a:xfrm>
            <a:off x="6967440" y="6340320"/>
            <a:ext cx="2266560" cy="3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1DA0191-B042-432B-933F-6251BE1AFCF0}" type="slidenum">
              <a:rPr b="0" lang="ru-RU" sz="14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8" descr=""/>
          <p:cNvPicPr/>
          <p:nvPr/>
        </p:nvPicPr>
        <p:blipFill>
          <a:blip r:embed="rId2"/>
          <a:stretch/>
        </p:blipFill>
        <p:spPr>
          <a:xfrm>
            <a:off x="7612200" y="2160"/>
            <a:ext cx="2097720" cy="140796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ftr" idx="19"/>
          </p:nvPr>
        </p:nvSpPr>
        <p:spPr>
          <a:xfrm>
            <a:off x="3321720" y="6340320"/>
            <a:ext cx="307656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600" spc="-1" strike="noStrike"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ldNum" idx="20"/>
          </p:nvPr>
        </p:nvSpPr>
        <p:spPr>
          <a:xfrm>
            <a:off x="6967440" y="6340320"/>
            <a:ext cx="2268000" cy="3628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AB4C91-A0F0-42E8-A454-B67C190FEA07}" type="slidenum">
              <a:rPr b="0" lang="ru-RU" sz="14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dt" idx="21"/>
          </p:nvPr>
        </p:nvSpPr>
        <p:spPr>
          <a:xfrm>
            <a:off x="486000" y="6340320"/>
            <a:ext cx="22680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title"/>
          </p:nvPr>
        </p:nvSpPr>
        <p:spPr>
          <a:xfrm>
            <a:off x="486000" y="272880"/>
            <a:ext cx="874908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9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Рисунок 7" descr=""/>
          <p:cNvPicPr/>
          <p:nvPr/>
        </p:nvPicPr>
        <p:blipFill>
          <a:blip r:embed="rId2"/>
          <a:stretch/>
        </p:blipFill>
        <p:spPr>
          <a:xfrm>
            <a:off x="8023680" y="164160"/>
            <a:ext cx="1515240" cy="791640"/>
          </a:xfrm>
          <a:prstGeom prst="rect">
            <a:avLst/>
          </a:prstGeom>
          <a:ln w="0">
            <a:noFill/>
          </a:ln>
        </p:spPr>
      </p:pic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86000" y="272880"/>
            <a:ext cx="874908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ftr" idx="22"/>
          </p:nvPr>
        </p:nvSpPr>
        <p:spPr>
          <a:xfrm>
            <a:off x="3321360" y="6339960"/>
            <a:ext cx="3076920" cy="363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600" spc="-1" strike="noStrike">
              <a:latin typeface="Times New Roman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sldNum" idx="23"/>
          </p:nvPr>
        </p:nvSpPr>
        <p:spPr>
          <a:xfrm>
            <a:off x="6967080" y="6339960"/>
            <a:ext cx="2266920" cy="363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C0CD016-F950-47B4-B696-CB34E6EA0D62}" type="slidenum">
              <a:rPr b="0" lang="ru-RU" sz="14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dt" idx="24"/>
          </p:nvPr>
        </p:nvSpPr>
        <p:spPr>
          <a:xfrm>
            <a:off x="486000" y="6339960"/>
            <a:ext cx="2266920" cy="363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Рисунок 7" descr=""/>
          <p:cNvPicPr/>
          <p:nvPr/>
        </p:nvPicPr>
        <p:blipFill>
          <a:blip r:embed="rId2"/>
          <a:stretch/>
        </p:blipFill>
        <p:spPr>
          <a:xfrm>
            <a:off x="8024040" y="164520"/>
            <a:ext cx="1515240" cy="791280"/>
          </a:xfrm>
          <a:prstGeom prst="rect">
            <a:avLst/>
          </a:prstGeom>
          <a:ln w="0">
            <a:noFill/>
          </a:ln>
        </p:spPr>
      </p:pic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29000" y="2026080"/>
            <a:ext cx="8262000" cy="16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51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5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ftr" idx="25"/>
          </p:nvPr>
        </p:nvSpPr>
        <p:spPr>
          <a:xfrm>
            <a:off x="3321720" y="6340320"/>
            <a:ext cx="307656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600" spc="-1" strike="noStrike">
              <a:latin typeface="Times New Roman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sldNum" idx="26"/>
          </p:nvPr>
        </p:nvSpPr>
        <p:spPr>
          <a:xfrm>
            <a:off x="6967440" y="6340320"/>
            <a:ext cx="2266560" cy="3628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68E0108-6AB7-4E2D-8BAE-0884A918F489}" type="slidenum">
              <a:rPr b="0" lang="ru-RU" sz="14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dt" idx="27"/>
          </p:nvPr>
        </p:nvSpPr>
        <p:spPr>
          <a:xfrm>
            <a:off x="486000" y="6340320"/>
            <a:ext cx="226656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486000" y="1600560"/>
            <a:ext cx="874908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7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7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8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://mintrud.karelia.ru/" TargetMode="External"/><Relationship Id="rId3" Type="http://schemas.openxmlformats.org/officeDocument/2006/relationships/hyperlink" Target="https://vk.com/czn_ptz" TargetMode="External"/><Relationship Id="rId4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login.consultant.ru/link/?req=doc&amp;base=LAW&amp;n=411620&amp;dst=100009&amp;field=134&amp;date=19.02.2024" TargetMode="External"/><Relationship Id="rId3" Type="http://schemas.openxmlformats.org/officeDocument/2006/relationships/slideLayout" Target="../slideLayouts/slideLayout2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trudvsem.ru/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3.png"/><Relationship Id="rId9" Type="http://schemas.openxmlformats.org/officeDocument/2006/relationships/image" Target="../media/image13.png"/><Relationship Id="rId10" Type="http://schemas.openxmlformats.org/officeDocument/2006/relationships/image" Target="../media/image13.png"/><Relationship Id="rId11" Type="http://schemas.openxmlformats.org/officeDocument/2006/relationships/image" Target="../media/image13.png"/><Relationship Id="rId12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Relationship Id="rId8" Type="http://schemas.openxmlformats.org/officeDocument/2006/relationships/image" Target="../media/image14.png"/><Relationship Id="rId9" Type="http://schemas.openxmlformats.org/officeDocument/2006/relationships/image" Target="../media/image18.png"/><Relationship Id="rId10" Type="http://schemas.openxmlformats.org/officeDocument/2006/relationships/image" Target="../media/image12.png"/><Relationship Id="rId11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729000" y="2124000"/>
            <a:ext cx="8263080" cy="146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73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5000"/>
            </a:br>
            <a:r>
              <a:rPr b="1" lang="ru-RU" sz="5000" spc="-1" strike="noStrike">
                <a:solidFill>
                  <a:srgbClr val="c00000"/>
                </a:solidFill>
                <a:latin typeface="Calibri"/>
              </a:rPr>
              <a:t>Кадровый центр города Петрозаводска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subTitle"/>
          </p:nvPr>
        </p:nvSpPr>
        <p:spPr>
          <a:xfrm>
            <a:off x="1416240" y="4091760"/>
            <a:ext cx="7119000" cy="174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97440" indent="-397440">
              <a:lnSpc>
                <a:spcPct val="100000"/>
              </a:lnSpc>
              <a:spcBef>
                <a:spcPts val="720"/>
              </a:spcBef>
              <a:buClr>
                <a:srgbClr val="1f497d"/>
              </a:buClr>
              <a:buFont typeface="Symbol"/>
              <a:buChar char=""/>
              <a:tabLst>
                <a:tab algn="l" pos="0"/>
              </a:tabLst>
            </a:pPr>
            <a:r>
              <a:rPr b="1" lang="ru-RU" sz="3600" spc="-1" strike="noStrike">
                <a:solidFill>
                  <a:srgbClr val="1f497d"/>
                </a:solidFill>
                <a:latin typeface="Calibri"/>
              </a:rPr>
              <a:t>Петрозаводск, ул. Кирова, д. 25</a:t>
            </a:r>
            <a:endParaRPr b="0" lang="ru-RU" sz="3600" spc="-1" strike="noStrike">
              <a:latin typeface="Arial"/>
            </a:endParaRPr>
          </a:p>
          <a:p>
            <a:pPr marL="397440" indent="-397440">
              <a:lnSpc>
                <a:spcPct val="100000"/>
              </a:lnSpc>
              <a:spcBef>
                <a:spcPts val="720"/>
              </a:spcBef>
              <a:buClr>
                <a:srgbClr val="1f497d"/>
              </a:buClr>
              <a:buFont typeface="Symbol"/>
              <a:buChar char=""/>
              <a:tabLst>
                <a:tab algn="l" pos="0"/>
              </a:tabLst>
            </a:pPr>
            <a:r>
              <a:rPr b="1" lang="ru-RU" sz="3600" spc="-1" strike="noStrike">
                <a:solidFill>
                  <a:srgbClr val="1f497d"/>
                </a:solidFill>
                <a:latin typeface="Calibri"/>
              </a:rPr>
              <a:t>Тел.:(814 2)55-91-58</a:t>
            </a:r>
            <a:endParaRPr b="0" lang="ru-RU" sz="3600" spc="-1" strike="noStrike">
              <a:latin typeface="Arial"/>
            </a:endParaRPr>
          </a:p>
          <a:p>
            <a:pPr marL="397440" indent="-397440">
              <a:lnSpc>
                <a:spcPct val="100000"/>
              </a:lnSpc>
              <a:spcBef>
                <a:spcPts val="720"/>
              </a:spcBef>
              <a:buClr>
                <a:srgbClr val="1f497d"/>
              </a:buClr>
              <a:buFont typeface="Symbol"/>
              <a:buChar char=""/>
              <a:tabLst>
                <a:tab algn="l" pos="0"/>
              </a:tabLst>
            </a:pPr>
            <a:r>
              <a:rPr b="1" lang="ru-RU" sz="3600" spc="-1" strike="noStrike">
                <a:solidFill>
                  <a:srgbClr val="1f497d"/>
                </a:solidFill>
                <a:latin typeface="Calibri"/>
              </a:rPr>
              <a:t>Электронная почта: </a:t>
            </a:r>
            <a:r>
              <a:rPr b="1" lang="en-US" sz="3600" spc="-1" strike="noStrike">
                <a:solidFill>
                  <a:srgbClr val="1f497d"/>
                </a:solidFill>
                <a:latin typeface="Calibri"/>
              </a:rPr>
              <a:t>ptzzan@trud10.ru</a:t>
            </a:r>
            <a:r>
              <a:rPr b="1" lang="ru-RU" sz="3600" spc="-1" strike="noStrike">
                <a:solidFill>
                  <a:srgbClr val="1f497d"/>
                </a:solidFill>
                <a:latin typeface="Calibri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86" name="Picture 2" descr=""/>
          <p:cNvPicPr/>
          <p:nvPr/>
        </p:nvPicPr>
        <p:blipFill>
          <a:blip r:embed="rId1"/>
          <a:stretch/>
        </p:blipFill>
        <p:spPr>
          <a:xfrm>
            <a:off x="420120" y="187920"/>
            <a:ext cx="3520440" cy="197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Picture 3" descr=""/>
          <p:cNvPicPr/>
          <p:nvPr/>
        </p:nvPicPr>
        <p:blipFill>
          <a:blip r:embed="rId1"/>
          <a:stretch/>
        </p:blipFill>
        <p:spPr>
          <a:xfrm>
            <a:off x="-21240" y="-324000"/>
            <a:ext cx="9721440" cy="6867720"/>
          </a:xfrm>
          <a:prstGeom prst="rect">
            <a:avLst/>
          </a:prstGeom>
          <a:ln w="0">
            <a:noFill/>
          </a:ln>
        </p:spPr>
      </p:pic>
      <p:sp>
        <p:nvSpPr>
          <p:cNvPr id="474" name="Прямоугольник 22"/>
          <p:cNvSpPr/>
          <p:nvPr/>
        </p:nvSpPr>
        <p:spPr>
          <a:xfrm>
            <a:off x="756360" y="4359600"/>
            <a:ext cx="42732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Принять  участие  могут   Граждане: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75" name="object 57"/>
          <p:cNvSpPr/>
          <p:nvPr/>
        </p:nvSpPr>
        <p:spPr>
          <a:xfrm>
            <a:off x="940320" y="5097600"/>
            <a:ext cx="175680" cy="286920"/>
          </a:xfrm>
          <a:custGeom>
            <a:avLst/>
            <a:gdLst>
              <a:gd name="textAreaLeft" fmla="*/ 0 w 175680"/>
              <a:gd name="textAreaRight" fmla="*/ 176040 w 175680"/>
              <a:gd name="textAreaTop" fmla="*/ 0 h 286920"/>
              <a:gd name="textAreaBottom" fmla="*/ 287280 h 28692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Прямоугольник 20"/>
          <p:cNvSpPr/>
          <p:nvPr/>
        </p:nvSpPr>
        <p:spPr>
          <a:xfrm>
            <a:off x="1116360" y="5004360"/>
            <a:ext cx="62010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just">
              <a:lnSpc>
                <a:spcPct val="110000"/>
              </a:lnSpc>
              <a:tabLst>
                <a:tab algn="l" pos="156888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зарегистрированные  в  качестве ищущих  работу несовершеннолетние граждане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77" name="Прямоугольник 4"/>
          <p:cNvSpPr/>
          <p:nvPr/>
        </p:nvSpPr>
        <p:spPr>
          <a:xfrm>
            <a:off x="4401720" y="1476720"/>
            <a:ext cx="4804560" cy="32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10000"/>
              </a:lnSpc>
            </a:pPr>
            <a:r>
              <a:rPr b="1" lang="ru-RU" sz="1000" spc="-1" strike="noStrike">
                <a:solidFill>
                  <a:srgbClr val="0066cc"/>
                </a:solidFill>
                <a:latin typeface="Montserrat"/>
              </a:rPr>
              <a:t>                     </a:t>
            </a:r>
            <a:r>
              <a:rPr b="1" lang="ru-RU" sz="1000" spc="-1" strike="noStrike">
                <a:solidFill>
                  <a:srgbClr val="0066cc"/>
                </a:solidFill>
                <a:latin typeface="Montserrat"/>
              </a:rPr>
              <a:t>У</a:t>
            </a:r>
            <a:r>
              <a:rPr b="1" lang="ru-RU" sz="1300" spc="-1" strike="noStrike">
                <a:solidFill>
                  <a:srgbClr val="0066cc"/>
                </a:solidFill>
                <a:latin typeface="Montserrat"/>
              </a:rPr>
              <a:t>словия: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r>
              <a:rPr b="1" lang="ru-RU" sz="1500" spc="-1" strike="noStrike">
                <a:solidFill>
                  <a:srgbClr val="c00000"/>
                </a:solidFill>
                <a:latin typeface="Montserrat"/>
              </a:rPr>
              <a:t>Несовершеннолетние трудоустраиваются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r>
              <a:rPr b="1" lang="ru-RU" sz="1500" spc="-1" strike="noStrike">
                <a:solidFill>
                  <a:srgbClr val="c00000"/>
                </a:solidFill>
                <a:latin typeface="Montserrat"/>
              </a:rPr>
              <a:t>по срочному трудовому договору, при наличии договора между Центром занятости населения и работодателем (о приеме на работу несовершеннолетних граждан)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ru-RU" sz="1200" spc="-1" strike="noStrike">
                <a:solidFill>
                  <a:srgbClr val="1f497d"/>
                </a:solidFill>
                <a:latin typeface="Montserrat"/>
              </a:rPr>
              <a:t>Центр занятости населения несовершеннолетнему участнику работ выплачивает материальную поддержку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ru-RU" sz="1500" spc="-1" strike="noStrike">
              <a:latin typeface="Arial"/>
            </a:endParaRPr>
          </a:p>
        </p:txBody>
      </p:sp>
      <p:sp>
        <p:nvSpPr>
          <p:cNvPr id="478" name="Прямоугольник 25"/>
          <p:cNvSpPr/>
          <p:nvPr/>
        </p:nvSpPr>
        <p:spPr>
          <a:xfrm>
            <a:off x="223200" y="1217520"/>
            <a:ext cx="4273200" cy="285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94"/>
              </a:spcBef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Как  Работодателю  принять   участие: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94"/>
              </a:spcBef>
            </a:pPr>
            <a:endParaRPr b="0" lang="ru-RU" sz="9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000" spc="-1" strike="noStrike">
                <a:solidFill>
                  <a:srgbClr val="17375e"/>
                </a:solidFill>
                <a:latin typeface="Montserrat"/>
              </a:rPr>
              <a:t>1 шаг: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Через личный кабинет на Единой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цифровой платформе «Работа в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России»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разместить вакансию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	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заполнить Заявление на  получение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	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государственной услуги по содействию                      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	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в  подборе необходимых   работников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ru-RU" sz="1000" spc="-1" strike="noStrike">
              <a:latin typeface="Arial"/>
            </a:endParaRPr>
          </a:p>
        </p:txBody>
      </p:sp>
      <p:pic>
        <p:nvPicPr>
          <p:cNvPr id="479" name="Picture 2" descr=""/>
          <p:cNvPicPr/>
          <p:nvPr/>
        </p:nvPicPr>
        <p:blipFill>
          <a:blip r:embed="rId2"/>
          <a:stretch/>
        </p:blipFill>
        <p:spPr>
          <a:xfrm>
            <a:off x="7654680" y="4687920"/>
            <a:ext cx="1971360" cy="2100600"/>
          </a:xfrm>
          <a:prstGeom prst="rect">
            <a:avLst/>
          </a:prstGeom>
          <a:ln w="0">
            <a:noFill/>
          </a:ln>
        </p:spPr>
      </p:pic>
      <p:sp>
        <p:nvSpPr>
          <p:cNvPr id="480" name="Прямоугольник 13"/>
          <p:cNvSpPr/>
          <p:nvPr/>
        </p:nvSpPr>
        <p:spPr>
          <a:xfrm>
            <a:off x="152640" y="179280"/>
            <a:ext cx="9416160" cy="110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c0504d"/>
                </a:solidFill>
                <a:latin typeface="Montserrat Medium"/>
              </a:rPr>
              <a:t>Временное трудоустройство граждан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c0504d"/>
                </a:solidFill>
                <a:latin typeface="Montserrat Medium"/>
              </a:rPr>
              <a:t>в возрасте от 14 до 18 лет во время каникул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c0504d"/>
                </a:solidFill>
                <a:latin typeface="Montserrat Medium"/>
              </a:rPr>
              <a:t>или в свободное от учебы время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3" descr=""/>
          <p:cNvPicPr/>
          <p:nvPr/>
        </p:nvPicPr>
        <p:blipFill>
          <a:blip r:embed="rId1"/>
          <a:stretch/>
        </p:blipFill>
        <p:spPr>
          <a:xfrm>
            <a:off x="0" y="-14760"/>
            <a:ext cx="9721440" cy="6867720"/>
          </a:xfrm>
          <a:prstGeom prst="rect">
            <a:avLst/>
          </a:prstGeom>
          <a:ln w="0">
            <a:noFill/>
          </a:ln>
        </p:spPr>
      </p:pic>
      <p:sp>
        <p:nvSpPr>
          <p:cNvPr id="482" name="Прямоугольник 22"/>
          <p:cNvSpPr/>
          <p:nvPr/>
        </p:nvSpPr>
        <p:spPr>
          <a:xfrm>
            <a:off x="601920" y="3636360"/>
            <a:ext cx="42732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Принять  участие  могут   Граждане: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83" name="object 57"/>
          <p:cNvSpPr/>
          <p:nvPr/>
        </p:nvSpPr>
        <p:spPr>
          <a:xfrm>
            <a:off x="425520" y="4329720"/>
            <a:ext cx="175680" cy="286920"/>
          </a:xfrm>
          <a:custGeom>
            <a:avLst/>
            <a:gdLst>
              <a:gd name="textAreaLeft" fmla="*/ 0 w 175680"/>
              <a:gd name="textAreaRight" fmla="*/ 176040 w 175680"/>
              <a:gd name="textAreaTop" fmla="*/ 0 h 286920"/>
              <a:gd name="textAreaBottom" fmla="*/ 287280 h 28692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Прямоугольник 20"/>
          <p:cNvSpPr/>
          <p:nvPr/>
        </p:nvSpPr>
        <p:spPr>
          <a:xfrm>
            <a:off x="684360" y="4232520"/>
            <a:ext cx="60476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just">
              <a:lnSpc>
                <a:spcPct val="110000"/>
              </a:lnSpc>
              <a:tabLst>
                <a:tab algn="l" pos="156888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зарегистрированные  в  качестве  ищущих работу и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безработных выпускники организаций профобразования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85" name="Прямоугольник 25"/>
          <p:cNvSpPr/>
          <p:nvPr/>
        </p:nvSpPr>
        <p:spPr>
          <a:xfrm>
            <a:off x="223200" y="1217520"/>
            <a:ext cx="8093880" cy="188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94"/>
              </a:spcBef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Как  Работодателю  принять   участие: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94"/>
              </a:spcBef>
            </a:pPr>
            <a:endParaRPr b="0" lang="ru-RU" sz="9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000" spc="-1" strike="noStrike">
                <a:solidFill>
                  <a:srgbClr val="17375e"/>
                </a:solidFill>
                <a:latin typeface="Montserrat"/>
              </a:rPr>
              <a:t>1 шаг: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Через личный кабинет на Единой цифровой платформе «Работа в России»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разместить вакансию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	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заполнить  Заявление на  получение  государственной услуги по содействию  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	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в  подборе необходимых   работников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ru-RU" sz="1000" spc="-1" strike="noStrike">
              <a:latin typeface="Arial"/>
            </a:endParaRPr>
          </a:p>
        </p:txBody>
      </p:sp>
      <p:pic>
        <p:nvPicPr>
          <p:cNvPr id="486" name="Picture 2" descr=""/>
          <p:cNvPicPr/>
          <p:nvPr/>
        </p:nvPicPr>
        <p:blipFill>
          <a:blip r:embed="rId2"/>
          <a:stretch/>
        </p:blipFill>
        <p:spPr>
          <a:xfrm>
            <a:off x="7654680" y="4687920"/>
            <a:ext cx="1971360" cy="2100600"/>
          </a:xfrm>
          <a:prstGeom prst="rect">
            <a:avLst/>
          </a:prstGeom>
          <a:ln w="0">
            <a:noFill/>
          </a:ln>
        </p:spPr>
      </p:pic>
      <p:sp>
        <p:nvSpPr>
          <p:cNvPr id="487" name="Прямоугольник 13"/>
          <p:cNvSpPr/>
          <p:nvPr/>
        </p:nvSpPr>
        <p:spPr>
          <a:xfrm>
            <a:off x="190800" y="224640"/>
            <a:ext cx="9339840" cy="10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1" lang="ru-RU" sz="3100" spc="-1" strike="noStrike">
                <a:solidFill>
                  <a:srgbClr val="c0504d"/>
                </a:solidFill>
                <a:latin typeface="Montserrat Medium"/>
              </a:rPr>
              <a:t>Трудоустройство выпускников </a:t>
            </a:r>
            <a:endParaRPr b="0" lang="ru-RU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100" spc="-1" strike="noStrike">
                <a:solidFill>
                  <a:srgbClr val="c0504d"/>
                </a:solidFill>
                <a:latin typeface="Montserrat Medium"/>
              </a:rPr>
              <a:t>в возрасте от 18-25 лет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488" name="TextBox 1"/>
          <p:cNvSpPr/>
          <p:nvPr/>
        </p:nvSpPr>
        <p:spPr>
          <a:xfrm>
            <a:off x="3852720" y="4687920"/>
            <a:ext cx="3528000" cy="21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1" lang="ru-RU" sz="1900" spc="-1" strike="noStrike">
                <a:solidFill>
                  <a:srgbClr val="1f497d"/>
                </a:solidFill>
                <a:latin typeface="Calibri"/>
              </a:rPr>
              <a:t>- </a:t>
            </a:r>
            <a:r>
              <a:rPr b="1" lang="ru-RU" sz="1600" spc="-1" strike="noStrike">
                <a:solidFill>
                  <a:srgbClr val="1f497d"/>
                </a:solidFill>
                <a:latin typeface="Calibri"/>
              </a:rPr>
              <a:t>Услуги по профессиональной ориентации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1f497d"/>
                </a:solidFill>
                <a:latin typeface="Calibri"/>
              </a:rPr>
              <a:t>- Дополнительная подготовка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1f497d"/>
                </a:solidFill>
                <a:latin typeface="Calibri"/>
              </a:rPr>
              <a:t>- Встреча с работодателями – ярмарки вакансий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1f497d"/>
                </a:solidFill>
                <a:latin typeface="Calibri"/>
              </a:rPr>
              <a:t>- Содействие началу предпринимательской деятельности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3" descr=""/>
          <p:cNvPicPr/>
          <p:nvPr/>
        </p:nvPicPr>
        <p:blipFill>
          <a:blip r:embed="rId1"/>
          <a:stretch/>
        </p:blipFill>
        <p:spPr>
          <a:xfrm>
            <a:off x="0" y="-14760"/>
            <a:ext cx="9721440" cy="6867720"/>
          </a:xfrm>
          <a:prstGeom prst="rect">
            <a:avLst/>
          </a:prstGeom>
          <a:ln w="0">
            <a:noFill/>
          </a:ln>
        </p:spPr>
      </p:pic>
      <p:sp>
        <p:nvSpPr>
          <p:cNvPr id="490" name="Прямоугольник 22"/>
          <p:cNvSpPr/>
          <p:nvPr/>
        </p:nvSpPr>
        <p:spPr>
          <a:xfrm>
            <a:off x="828360" y="3198960"/>
            <a:ext cx="42732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Принять  участие  могут   Граждане: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91" name="object 57"/>
          <p:cNvSpPr/>
          <p:nvPr/>
        </p:nvSpPr>
        <p:spPr>
          <a:xfrm>
            <a:off x="695880" y="3945240"/>
            <a:ext cx="175680" cy="286920"/>
          </a:xfrm>
          <a:custGeom>
            <a:avLst/>
            <a:gdLst>
              <a:gd name="textAreaLeft" fmla="*/ 0 w 175680"/>
              <a:gd name="textAreaRight" fmla="*/ 176040 w 175680"/>
              <a:gd name="textAreaTop" fmla="*/ 0 h 286920"/>
              <a:gd name="textAreaBottom" fmla="*/ 287280 h 28692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Прямоугольник 20"/>
          <p:cNvSpPr/>
          <p:nvPr/>
        </p:nvSpPr>
        <p:spPr>
          <a:xfrm>
            <a:off x="972360" y="3780360"/>
            <a:ext cx="604764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just">
              <a:lnSpc>
                <a:spcPct val="110000"/>
              </a:lnSpc>
              <a:tabLst>
                <a:tab algn="l" pos="156888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зарегистрированные  в  качестве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безработных граждане, освободившиеся из МЛС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93" name="Прямоугольник 25"/>
          <p:cNvSpPr/>
          <p:nvPr/>
        </p:nvSpPr>
        <p:spPr>
          <a:xfrm>
            <a:off x="223200" y="1217520"/>
            <a:ext cx="8165880" cy="188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94"/>
              </a:spcBef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Как  Работодателю  принять   участие: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94"/>
              </a:spcBef>
            </a:pPr>
            <a:endParaRPr b="0" lang="ru-RU" sz="9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000" spc="-1" strike="noStrike">
                <a:solidFill>
                  <a:srgbClr val="17375e"/>
                </a:solidFill>
                <a:latin typeface="Montserrat"/>
              </a:rPr>
              <a:t>1 шаг: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Через личный кабинет на Единой цифровой платформе «Работа в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России» 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разместить вакансию  заполнить Заявление на  получение  государственной услуги по содействию                      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	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в  подборе необходимых   работников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 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494" name="Picture 2" descr=""/>
          <p:cNvPicPr/>
          <p:nvPr/>
        </p:nvPicPr>
        <p:blipFill>
          <a:blip r:embed="rId2"/>
          <a:stretch/>
        </p:blipFill>
        <p:spPr>
          <a:xfrm>
            <a:off x="7654680" y="4687920"/>
            <a:ext cx="1971360" cy="2100600"/>
          </a:xfrm>
          <a:prstGeom prst="rect">
            <a:avLst/>
          </a:prstGeom>
          <a:ln w="0">
            <a:noFill/>
          </a:ln>
        </p:spPr>
      </p:pic>
      <p:sp>
        <p:nvSpPr>
          <p:cNvPr id="495" name="Прямоугольник 13"/>
          <p:cNvSpPr/>
          <p:nvPr/>
        </p:nvSpPr>
        <p:spPr>
          <a:xfrm>
            <a:off x="15480" y="259920"/>
            <a:ext cx="9339840" cy="15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1" lang="ru-RU" sz="3100" spc="-1" strike="noStrike">
                <a:solidFill>
                  <a:srgbClr val="c0504d"/>
                </a:solidFill>
                <a:latin typeface="Montserrat Medium"/>
              </a:rPr>
              <a:t>Трудоустройство граждан </a:t>
            </a:r>
            <a:endParaRPr b="0" lang="ru-RU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100" spc="-1" strike="noStrike">
                <a:solidFill>
                  <a:srgbClr val="c0504d"/>
                </a:solidFill>
                <a:latin typeface="Montserrat Medium"/>
              </a:rPr>
              <a:t>освободившихся из мест лишения свободы</a:t>
            </a:r>
            <a:endParaRPr b="0" lang="ru-RU" sz="3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1" descr=""/>
          <p:cNvPicPr/>
          <p:nvPr/>
        </p:nvPicPr>
        <p:blipFill>
          <a:blip r:embed="rId1"/>
          <a:stretch/>
        </p:blipFill>
        <p:spPr>
          <a:xfrm>
            <a:off x="1108800" y="-10440"/>
            <a:ext cx="8610840" cy="685080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2" descr=""/>
          <p:cNvPicPr/>
          <p:nvPr/>
        </p:nvPicPr>
        <p:blipFill>
          <a:blip r:embed="rId2"/>
          <a:stretch/>
        </p:blipFill>
        <p:spPr>
          <a:xfrm>
            <a:off x="8553960" y="183600"/>
            <a:ext cx="982080" cy="478800"/>
          </a:xfrm>
          <a:prstGeom prst="rect">
            <a:avLst/>
          </a:prstGeom>
          <a:ln w="0">
            <a:noFill/>
          </a:ln>
        </p:spPr>
      </p:pic>
      <p:sp>
        <p:nvSpPr>
          <p:cNvPr id="498" name="Rectangle 3"/>
          <p:cNvSpPr/>
          <p:nvPr/>
        </p:nvSpPr>
        <p:spPr>
          <a:xfrm>
            <a:off x="469080" y="259560"/>
            <a:ext cx="8956800" cy="546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spAutoFit/>
          </a:bodyPr>
          <a:p>
            <a:pPr marL="285840" indent="-285840"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17375e"/>
                </a:solidFill>
                <a:latin typeface="Montserrat"/>
                <a:ea typeface="Microsoft YaHei"/>
              </a:rPr>
              <a:t>ПРОФОРИЕНТАЦИЯ:  </a:t>
            </a:r>
            <a:r>
              <a:rPr b="1" lang="ru-RU" sz="2100" spc="-1" strike="noStrike">
                <a:solidFill>
                  <a:srgbClr val="17375e"/>
                </a:solidFill>
                <a:latin typeface="Montserrat"/>
                <a:ea typeface="Microsoft YaHei"/>
              </a:rPr>
              <a:t>выбери свою профессию</a:t>
            </a:r>
            <a:endParaRPr b="0" lang="ru-RU" sz="2100" spc="-1" strike="noStrike">
              <a:latin typeface="Arial"/>
            </a:endParaRPr>
          </a:p>
          <a:p>
            <a:pPr marL="285840" indent="-285840" algn="r">
              <a:lnSpc>
                <a:spcPct val="100000"/>
              </a:lnSpc>
              <a:tabLst>
                <a:tab algn="l" pos="0"/>
              </a:tabLst>
            </a:pPr>
            <a:r>
              <a:rPr b="0" lang="ru-RU" sz="1900" spc="-1" strike="noStrike">
                <a:solidFill>
                  <a:srgbClr val="17375e"/>
                </a:solidFill>
                <a:latin typeface="Montserrat"/>
                <a:ea typeface="Microsoft YaHei"/>
              </a:rPr>
              <a:t>	</a:t>
            </a:r>
            <a:r>
              <a:rPr b="0" lang="ru-RU" sz="1900" spc="-1" strike="noStrike">
                <a:solidFill>
                  <a:srgbClr val="17375e"/>
                </a:solidFill>
                <a:latin typeface="Montserrat"/>
                <a:ea typeface="Microsoft YaHei"/>
              </a:rPr>
              <a:t>	</a:t>
            </a:r>
            <a:r>
              <a:rPr b="0" lang="ru-RU" sz="1900" spc="-1" strike="noStrike">
                <a:solidFill>
                  <a:srgbClr val="17375e"/>
                </a:solidFill>
                <a:latin typeface="Montserrat"/>
                <a:ea typeface="Microsoft YaHei"/>
              </a:rPr>
              <a:t>	</a:t>
            </a:r>
            <a:r>
              <a:rPr b="0" lang="ru-RU" sz="1900" spc="-1" strike="noStrike">
                <a:solidFill>
                  <a:srgbClr val="17375e"/>
                </a:solidFill>
                <a:latin typeface="Montserrat"/>
                <a:ea typeface="Microsoft YaHei"/>
              </a:rPr>
              <a:t>	</a:t>
            </a:r>
            <a:r>
              <a:rPr b="0" lang="ru-RU" sz="1900" spc="-1" strike="noStrike">
                <a:solidFill>
                  <a:srgbClr val="17375e"/>
                </a:solidFill>
                <a:latin typeface="Montserrat"/>
                <a:ea typeface="Microsoft YaHei"/>
              </a:rPr>
              <a:t>	</a:t>
            </a:r>
            <a:endParaRPr b="0" lang="ru-RU" sz="19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17375e"/>
                </a:solidFill>
                <a:latin typeface="Montserrat"/>
                <a:ea typeface="Microsoft YaHei"/>
              </a:rPr>
              <a:t>Услуга «Организация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образования»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</a:tabLst>
            </a:pPr>
            <a:endParaRPr b="0" lang="ru-RU" sz="700" spc="-1" strike="noStrike">
              <a:latin typeface="Arial"/>
            </a:endParaRPr>
          </a:p>
          <a:p>
            <a:pPr marL="285840" indent="-285840" algn="r">
              <a:lnSpc>
                <a:spcPct val="100000"/>
              </a:lnSpc>
              <a:tabLst>
                <a:tab algn="l" pos="0"/>
              </a:tabLst>
            </a:pPr>
            <a:r>
              <a:rPr b="0" i="1" lang="ru-RU" sz="1300" spc="-1" strike="noStrike">
                <a:solidFill>
                  <a:srgbClr val="c00000"/>
                </a:solidFill>
                <a:latin typeface="Montserrat"/>
                <a:ea typeface="Microsoft YaHei"/>
              </a:rPr>
              <a:t>«Профконсультанты Кадрового центра</a:t>
            </a:r>
            <a:endParaRPr b="0" lang="ru-RU" sz="1300" spc="-1" strike="noStrike">
              <a:latin typeface="Arial"/>
            </a:endParaRPr>
          </a:p>
          <a:p>
            <a:pPr marL="285840" indent="-285840" algn="r">
              <a:lnSpc>
                <a:spcPct val="100000"/>
              </a:lnSpc>
              <a:tabLst>
                <a:tab algn="l" pos="0"/>
              </a:tabLst>
            </a:pPr>
            <a:r>
              <a:rPr b="0" i="1" lang="ru-RU" sz="1300" spc="-1" strike="noStrike">
                <a:solidFill>
                  <a:srgbClr val="c00000"/>
                </a:solidFill>
                <a:latin typeface="Montserrat"/>
                <a:ea typeface="Microsoft YaHei"/>
              </a:rPr>
              <a:t>смогут компетентно и точно определить,</a:t>
            </a:r>
            <a:endParaRPr b="0" lang="ru-RU" sz="1300" spc="-1" strike="noStrike">
              <a:latin typeface="Arial"/>
            </a:endParaRPr>
          </a:p>
          <a:p>
            <a:pPr marL="285840" indent="-285840" algn="r">
              <a:lnSpc>
                <a:spcPct val="100000"/>
              </a:lnSpc>
              <a:tabLst>
                <a:tab algn="l" pos="0"/>
              </a:tabLst>
            </a:pPr>
            <a:r>
              <a:rPr b="0" i="1" lang="ru-RU" sz="1300" spc="-1" strike="noStrike">
                <a:solidFill>
                  <a:srgbClr val="c00000"/>
                </a:solidFill>
                <a:latin typeface="Montserrat"/>
                <a:ea typeface="Microsoft YaHei"/>
              </a:rPr>
              <a:t>какая профессия или сфера бизнеса</a:t>
            </a:r>
            <a:endParaRPr b="0" lang="ru-RU" sz="1300" spc="-1" strike="noStrike">
              <a:latin typeface="Arial"/>
            </a:endParaRPr>
          </a:p>
          <a:p>
            <a:pPr marL="285840" indent="-285840" algn="r">
              <a:lnSpc>
                <a:spcPct val="100000"/>
              </a:lnSpc>
              <a:tabLst>
                <a:tab algn="l" pos="0"/>
              </a:tabLst>
            </a:pPr>
            <a:r>
              <a:rPr b="0" i="1" lang="ru-RU" sz="1300" spc="-1" strike="noStrike">
                <a:solidFill>
                  <a:srgbClr val="c00000"/>
                </a:solidFill>
                <a:latin typeface="Montserrat"/>
                <a:ea typeface="Microsoft YaHei"/>
              </a:rPr>
              <a:t>Вам подходит больше всего»</a:t>
            </a:r>
            <a:endParaRPr b="0" lang="ru-RU" sz="13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tabLst>
                <a:tab algn="l" pos="0"/>
              </a:tabLst>
            </a:pPr>
            <a:r>
              <a:rPr b="0" lang="ru-RU" sz="2100" spc="-1" strike="noStrike">
                <a:solidFill>
                  <a:srgbClr val="c00000"/>
                </a:solidFill>
                <a:latin typeface="Montserrat Medium"/>
                <a:ea typeface="Microsoft YaHei"/>
              </a:rPr>
              <a:t>В ЧЕМ ЦЕННОСТЬ</a:t>
            </a:r>
            <a:endParaRPr b="0" lang="ru-RU" sz="21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tabLst>
                <a:tab algn="l" pos="0"/>
              </a:tabLst>
            </a:pPr>
            <a:endParaRPr b="0" lang="ru-RU" sz="3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17375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</a:tabLst>
            </a:pPr>
            <a:r>
              <a:rPr b="0" lang="ru-RU" sz="1600" spc="-1" strike="noStrike">
                <a:solidFill>
                  <a:srgbClr val="17375e"/>
                </a:solidFill>
                <a:latin typeface="Montserrat"/>
                <a:ea typeface="Microsoft YaHei"/>
              </a:rPr>
              <a:t>помогает определить интересы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17375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</a:tabLst>
            </a:pPr>
            <a:r>
              <a:rPr b="0" lang="ru-RU" sz="1600" spc="-1" strike="noStrike">
                <a:solidFill>
                  <a:srgbClr val="17375e"/>
                </a:solidFill>
                <a:latin typeface="Montserrat"/>
                <a:ea typeface="Microsoft YaHei"/>
              </a:rPr>
              <a:t>оценить свои возможности и способности 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17375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</a:tabLst>
            </a:pPr>
            <a:r>
              <a:rPr b="0" lang="ru-RU" sz="1600" spc="-1" strike="noStrike">
                <a:solidFill>
                  <a:srgbClr val="17375e"/>
                </a:solidFill>
                <a:latin typeface="Montserrat"/>
                <a:ea typeface="Microsoft YaHei"/>
              </a:rPr>
              <a:t>выбрать оптимальное направление профессионального образования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17375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</a:tabLst>
            </a:pPr>
            <a:r>
              <a:rPr b="0" lang="ru-RU" sz="1600" spc="-1" strike="noStrike">
                <a:solidFill>
                  <a:srgbClr val="17375e"/>
                </a:solidFill>
                <a:latin typeface="Montserrat"/>
                <a:ea typeface="Microsoft YaHei"/>
              </a:rPr>
              <a:t>выявить свой потенциал в предпринимательской деятельности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17375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</a:tabLst>
            </a:pPr>
            <a:r>
              <a:rPr b="0" lang="ru-RU" sz="1600" spc="-1" strike="noStrike">
                <a:solidFill>
                  <a:srgbClr val="17375e"/>
                </a:solidFill>
                <a:latin typeface="Montserrat"/>
                <a:ea typeface="Microsoft YaHei"/>
              </a:rPr>
              <a:t>скорректировать карьерную траекторию с учетом имеющихся компетенций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17375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</a:tabLst>
            </a:pPr>
            <a:r>
              <a:rPr b="0" lang="ru-RU" sz="1600" spc="-1" strike="noStrike">
                <a:solidFill>
                  <a:srgbClr val="17375e"/>
                </a:solidFill>
                <a:latin typeface="Montserrat"/>
                <a:ea typeface="Microsoft YaHei"/>
              </a:rPr>
              <a:t>услуга позволяет узнать об актуальных профессиях, потребностях рынка труда и требованиях к потенциальному сотруднику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499" name="Group 4"/>
          <p:cNvGrpSpPr/>
          <p:nvPr/>
        </p:nvGrpSpPr>
        <p:grpSpPr>
          <a:xfrm>
            <a:off x="344160" y="930960"/>
            <a:ext cx="916200" cy="1815480"/>
            <a:chOff x="344160" y="930960"/>
            <a:chExt cx="916200" cy="1815480"/>
          </a:xfrm>
        </p:grpSpPr>
        <p:sp>
          <p:nvSpPr>
            <p:cNvPr id="500" name="AutoShape 5"/>
            <p:cNvSpPr/>
            <p:nvPr/>
          </p:nvSpPr>
          <p:spPr>
            <a:xfrm>
              <a:off x="344160" y="1456920"/>
              <a:ext cx="916200" cy="1289520"/>
            </a:xfrm>
            <a:custGeom>
              <a:avLst/>
              <a:gdLst>
                <a:gd name="textAreaLeft" fmla="*/ 0 w 916200"/>
                <a:gd name="textAreaRight" fmla="*/ 916560 w 916200"/>
                <a:gd name="textAreaTop" fmla="*/ 0 h 1289520"/>
                <a:gd name="textAreaBottom" fmla="*/ 1289880 h 1289520"/>
              </a:gdLst>
              <a:ahLst/>
              <a:rect l="textAreaLeft" t="textAreaTop" r="textAreaRight" b="textAreaBottom"/>
              <a:pathLst>
                <a:path w="543" h="611">
                  <a:moveTo>
                    <a:pt x="83978" y="0"/>
                  </a:moveTo>
                  <a:lnTo>
                    <a:pt x="42751" y="11177"/>
                  </a:lnTo>
                  <a:lnTo>
                    <a:pt x="12044" y="41204"/>
                  </a:lnTo>
                  <a:lnTo>
                    <a:pt x="0" y="85421"/>
                  </a:lnTo>
                  <a:lnTo>
                    <a:pt x="0" y="1815542"/>
                  </a:lnTo>
                  <a:lnTo>
                    <a:pt x="12044" y="1859759"/>
                  </a:lnTo>
                  <a:lnTo>
                    <a:pt x="42751" y="1889786"/>
                  </a:lnTo>
                  <a:lnTo>
                    <a:pt x="83978" y="1900963"/>
                  </a:lnTo>
                  <a:lnTo>
                    <a:pt x="127584" y="1888630"/>
                  </a:lnTo>
                  <a:lnTo>
                    <a:pt x="1547012" y="1023570"/>
                  </a:lnTo>
                  <a:lnTo>
                    <a:pt x="1577601" y="991407"/>
                  </a:lnTo>
                  <a:lnTo>
                    <a:pt x="1587798" y="950481"/>
                  </a:lnTo>
                  <a:lnTo>
                    <a:pt x="1577601" y="909556"/>
                  </a:lnTo>
                  <a:lnTo>
                    <a:pt x="1547012" y="877393"/>
                  </a:lnTo>
                  <a:lnTo>
                    <a:pt x="127584" y="12332"/>
                  </a:lnTo>
                  <a:lnTo>
                    <a:pt x="83978" y="0"/>
                  </a:ln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AutoShape 6"/>
            <p:cNvSpPr/>
            <p:nvPr/>
          </p:nvSpPr>
          <p:spPr>
            <a:xfrm>
              <a:off x="600840" y="930960"/>
              <a:ext cx="659520" cy="116928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1169280"/>
                <a:gd name="textAreaBottom" fmla="*/ 1169640 h 1169280"/>
              </a:gdLst>
              <a:ahLst/>
              <a:rect l="textAreaLeft" t="textAreaTop" r="textAreaRight" b="textAreaBottom"/>
              <a:pathLst>
                <a:path w="391" h="554">
                  <a:moveTo>
                    <a:pt x="83978" y="0"/>
                  </a:moveTo>
                  <a:lnTo>
                    <a:pt x="42751" y="11177"/>
                  </a:lnTo>
                  <a:lnTo>
                    <a:pt x="12044" y="41204"/>
                  </a:lnTo>
                  <a:lnTo>
                    <a:pt x="0" y="85421"/>
                  </a:lnTo>
                  <a:lnTo>
                    <a:pt x="0" y="1815542"/>
                  </a:lnTo>
                  <a:lnTo>
                    <a:pt x="12044" y="1859759"/>
                  </a:lnTo>
                  <a:lnTo>
                    <a:pt x="42751" y="1889786"/>
                  </a:lnTo>
                  <a:lnTo>
                    <a:pt x="83978" y="1900963"/>
                  </a:lnTo>
                  <a:lnTo>
                    <a:pt x="127584" y="1888630"/>
                  </a:lnTo>
                  <a:lnTo>
                    <a:pt x="1547012" y="1023570"/>
                  </a:lnTo>
                  <a:lnTo>
                    <a:pt x="1577601" y="991407"/>
                  </a:lnTo>
                  <a:lnTo>
                    <a:pt x="1587798" y="950481"/>
                  </a:lnTo>
                  <a:lnTo>
                    <a:pt x="1577601" y="909556"/>
                  </a:lnTo>
                  <a:lnTo>
                    <a:pt x="1547012" y="877393"/>
                  </a:lnTo>
                  <a:lnTo>
                    <a:pt x="127584" y="12332"/>
                  </a:lnTo>
                  <a:lnTo>
                    <a:pt x="83978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114840" y="259560"/>
            <a:ext cx="8747640" cy="16128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Профессиональная подготовка, переподготовка, повышение квалификации в рамках федерального и регионального финансирования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3" name="Picture 2" descr=""/>
          <p:cNvPicPr/>
          <p:nvPr/>
        </p:nvPicPr>
        <p:blipFill>
          <a:blip r:embed="rId1"/>
          <a:stretch/>
        </p:blipFill>
        <p:spPr>
          <a:xfrm>
            <a:off x="268200" y="1984680"/>
            <a:ext cx="4626000" cy="325296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3" descr=""/>
          <p:cNvPicPr/>
          <p:nvPr/>
        </p:nvPicPr>
        <p:blipFill>
          <a:blip r:embed="rId2"/>
          <a:stretch/>
        </p:blipFill>
        <p:spPr>
          <a:xfrm>
            <a:off x="4401720" y="2981160"/>
            <a:ext cx="4897800" cy="344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Прямоугольник 7"/>
          <p:cNvSpPr/>
          <p:nvPr/>
        </p:nvSpPr>
        <p:spPr>
          <a:xfrm>
            <a:off x="-8280" y="122400"/>
            <a:ext cx="7637040" cy="115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300" spc="-1" strike="noStrike">
                <a:solidFill>
                  <a:srgbClr val="cf4520"/>
                </a:solidFill>
                <a:latin typeface="Verdana"/>
                <a:ea typeface="DejaVu Sans"/>
              </a:rPr>
              <a:t>Содействие началу предпринимательской деятельности. Размеры финансовой помощи.</a:t>
            </a:r>
            <a:endParaRPr b="0" lang="ru-RU" sz="2300" spc="-1" strike="noStrike">
              <a:latin typeface="Arial"/>
            </a:endParaRPr>
          </a:p>
        </p:txBody>
      </p:sp>
      <p:grpSp>
        <p:nvGrpSpPr>
          <p:cNvPr id="506" name="Diagram 2"/>
          <p:cNvGrpSpPr/>
          <p:nvPr/>
        </p:nvGrpSpPr>
        <p:grpSpPr>
          <a:xfrm>
            <a:off x="137880" y="1684800"/>
            <a:ext cx="4653360" cy="5324400"/>
            <a:chOff x="137880" y="1684800"/>
            <a:chExt cx="4653360" cy="5324400"/>
          </a:xfrm>
        </p:grpSpPr>
        <p:sp>
          <p:nvSpPr>
            <p:cNvPr id="507" name="Прямоугольник 358"/>
            <p:cNvSpPr/>
            <p:nvPr/>
          </p:nvSpPr>
          <p:spPr>
            <a:xfrm>
              <a:off x="433800" y="1684800"/>
              <a:ext cx="4062240" cy="532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" name="Shape 359"/>
            <p:cNvSpPr/>
            <p:nvPr/>
          </p:nvSpPr>
          <p:spPr>
            <a:xfrm rot="20827800">
              <a:off x="434160" y="2274840"/>
              <a:ext cx="4060800" cy="3118680"/>
            </a:xfrm>
            <a:prstGeom prst="swooshArrow">
              <a:avLst>
                <a:gd name="adj1" fmla="val 25000"/>
                <a:gd name="adj2" fmla="val 25000"/>
              </a:avLst>
            </a:prstGeom>
            <a:gradFill rotWithShape="0">
              <a:gsLst>
                <a:gs pos="0">
                  <a:srgbClr val="2c5384"/>
                </a:gs>
                <a:gs pos="100000">
                  <a:srgbClr val="3f76bb"/>
                </a:gs>
              </a:gsLst>
              <a:lin ang="10800000"/>
            </a:gra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threePt"/>
            </a:scene3d>
          </p:spPr>
          <p:style>
            <a:lnRef idx="0"/>
            <a:fillRef idx="0"/>
            <a:effectRef idx="0"/>
            <a:fontRef idx="minor"/>
          </p:style>
        </p:sp>
        <p:sp>
          <p:nvSpPr>
            <p:cNvPr id="509" name="Овал 360"/>
            <p:cNvSpPr/>
            <p:nvPr/>
          </p:nvSpPr>
          <p:spPr>
            <a:xfrm>
              <a:off x="826920" y="5501880"/>
              <a:ext cx="92520" cy="11592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</p:sp>
        <p:sp>
          <p:nvSpPr>
            <p:cNvPr id="510" name="Прямоугольник 361"/>
            <p:cNvSpPr/>
            <p:nvPr/>
          </p:nvSpPr>
          <p:spPr>
            <a:xfrm>
              <a:off x="850680" y="6004440"/>
              <a:ext cx="693360" cy="75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440" rIns="0" tIns="0" bIns="0" anchor="t">
              <a:noAutofit/>
            </a:bodyPr>
            <a:p>
              <a:pPr>
                <a:lnSpc>
                  <a:spcPct val="90000"/>
                </a:lnSpc>
                <a:spcAft>
                  <a:spcPts val="567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 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511" name="Овал 362"/>
            <p:cNvSpPr/>
            <p:nvPr/>
          </p:nvSpPr>
          <p:spPr>
            <a:xfrm>
              <a:off x="968760" y="5014440"/>
              <a:ext cx="161640" cy="20232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</p:sp>
        <p:sp>
          <p:nvSpPr>
            <p:cNvPr id="512" name="Прямоугольник 363"/>
            <p:cNvSpPr/>
            <p:nvPr/>
          </p:nvSpPr>
          <p:spPr>
            <a:xfrm>
              <a:off x="1576440" y="4469400"/>
              <a:ext cx="852120" cy="145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1000" rIns="0" tIns="0" bIns="0" anchor="t">
              <a:noAutofit/>
            </a:bodyPr>
            <a:p>
              <a:pPr>
                <a:lnSpc>
                  <a:spcPct val="90000"/>
                </a:lnSpc>
                <a:spcAft>
                  <a:spcPts val="567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 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513" name="Овал 364"/>
            <p:cNvSpPr/>
            <p:nvPr/>
          </p:nvSpPr>
          <p:spPr>
            <a:xfrm>
              <a:off x="1355400" y="4245840"/>
              <a:ext cx="215640" cy="26784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</p:sp>
        <p:sp>
          <p:nvSpPr>
            <p:cNvPr id="514" name="Прямоугольник 365"/>
            <p:cNvSpPr/>
            <p:nvPr/>
          </p:nvSpPr>
          <p:spPr>
            <a:xfrm>
              <a:off x="2445480" y="3958560"/>
              <a:ext cx="852120" cy="196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7280" rIns="0" tIns="0" bIns="0" anchor="t">
              <a:noAutofit/>
            </a:bodyPr>
            <a:p>
              <a:pPr>
                <a:lnSpc>
                  <a:spcPct val="90000"/>
                </a:lnSpc>
                <a:spcAft>
                  <a:spcPts val="567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 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515" name="Овал 366"/>
            <p:cNvSpPr/>
            <p:nvPr/>
          </p:nvSpPr>
          <p:spPr>
            <a:xfrm>
              <a:off x="1996560" y="3494160"/>
              <a:ext cx="286560" cy="36072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</p:sp>
        <p:sp>
          <p:nvSpPr>
            <p:cNvPr id="516" name="Прямоугольник 367"/>
            <p:cNvSpPr/>
            <p:nvPr/>
          </p:nvSpPr>
          <p:spPr>
            <a:xfrm>
              <a:off x="3399120" y="3646080"/>
              <a:ext cx="852120" cy="227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7" name="TextBox 5"/>
          <p:cNvSpPr/>
          <p:nvPr/>
        </p:nvSpPr>
        <p:spPr>
          <a:xfrm>
            <a:off x="6949800" y="1456920"/>
            <a:ext cx="918720" cy="53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2200" bIns="522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33a0"/>
                </a:solidFill>
                <a:latin typeface="Arial Black"/>
                <a:ea typeface="DejaVu Sans"/>
              </a:rPr>
              <a:t>250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18" name="TextBox 6"/>
          <p:cNvSpPr/>
          <p:nvPr/>
        </p:nvSpPr>
        <p:spPr>
          <a:xfrm>
            <a:off x="7814160" y="1581480"/>
            <a:ext cx="1605960" cy="3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2200" bIns="522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тысяч рублей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19" name="Скругленный прямоугольник 3"/>
          <p:cNvSpPr/>
          <p:nvPr/>
        </p:nvSpPr>
        <p:spPr>
          <a:xfrm>
            <a:off x="4700520" y="2079720"/>
            <a:ext cx="4921200" cy="210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d9d9d9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4400" rIns="104400" tIns="190800" bIns="190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Arial"/>
                <a:ea typeface="DejaVu Sans"/>
              </a:rPr>
              <a:t>Приоритетные сферы деятельности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520" name="TextBox 7"/>
          <p:cNvSpPr/>
          <p:nvPr/>
        </p:nvSpPr>
        <p:spPr>
          <a:xfrm>
            <a:off x="5600160" y="2413080"/>
            <a:ext cx="3842640" cy="17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104400" tIns="41760" bIns="52200" anchor="t">
            <a:spAutoFit/>
          </a:bodyPr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Растениеводство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Животноводство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Рыбоводство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Лесоводство, лесозаготовки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Обрабатывающее производство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Строительство зданий, инженерных сооружений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Деятельность гостиниц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21" name="Скругленный прямоугольник 4"/>
          <p:cNvSpPr/>
          <p:nvPr/>
        </p:nvSpPr>
        <p:spPr>
          <a:xfrm>
            <a:off x="5591880" y="4444200"/>
            <a:ext cx="3635280" cy="40284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d9d9d9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Arial"/>
                <a:ea typeface="DejaVu Sans"/>
              </a:rPr>
              <a:t>Отдельные категории граждан</a:t>
            </a:r>
            <a:endParaRPr b="0" lang="ru-RU" sz="1900" spc="-1" strike="noStrike">
              <a:latin typeface="Arial"/>
            </a:endParaRPr>
          </a:p>
        </p:txBody>
      </p:sp>
      <p:pic>
        <p:nvPicPr>
          <p:cNvPr id="522" name="Рисунок 2" descr="Монеты контур"/>
          <p:cNvPicPr/>
          <p:nvPr/>
        </p:nvPicPr>
        <p:blipFill>
          <a:blip r:embed="rId1"/>
          <a:stretch/>
        </p:blipFill>
        <p:spPr>
          <a:xfrm>
            <a:off x="6366600" y="1361880"/>
            <a:ext cx="533160" cy="666720"/>
          </a:xfrm>
          <a:prstGeom prst="rect">
            <a:avLst/>
          </a:prstGeom>
          <a:ln w="0">
            <a:noFill/>
          </a:ln>
        </p:spPr>
      </p:pic>
      <p:sp>
        <p:nvSpPr>
          <p:cNvPr id="523" name="TextBox 8"/>
          <p:cNvSpPr/>
          <p:nvPr/>
        </p:nvSpPr>
        <p:spPr>
          <a:xfrm>
            <a:off x="5833080" y="5033160"/>
            <a:ext cx="3802320" cy="15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104400" tIns="41760" bIns="52200" anchor="t">
            <a:spAutoFit/>
          </a:bodyPr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Инвалиды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Женщины с несовершеннолетними детьми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Предпенсионеры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Гражданам в возрасте от 18 до 25 лет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0000"/>
              </a:buClr>
              <a:buSzPct val="160000"/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Многодетные родители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524" name="Прямоугольник 8"/>
          <p:cNvSpPr/>
          <p:nvPr/>
        </p:nvSpPr>
        <p:spPr>
          <a:xfrm>
            <a:off x="1689480" y="4876920"/>
            <a:ext cx="3025800" cy="48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Прямоугольник 9"/>
          <p:cNvSpPr/>
          <p:nvPr/>
        </p:nvSpPr>
        <p:spPr>
          <a:xfrm>
            <a:off x="1038600" y="1374480"/>
            <a:ext cx="2905920" cy="8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2200" bIns="522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Для безработных, планирующих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ИП от </a:t>
            </a:r>
            <a:r>
              <a:rPr b="1" lang="ru-RU" sz="1900" spc="-1" strike="noStrike">
                <a:solidFill>
                  <a:srgbClr val="c00000"/>
                </a:solidFill>
                <a:latin typeface="Arial"/>
                <a:ea typeface="DejaVu Sans"/>
              </a:rPr>
              <a:t>200</a:t>
            </a:r>
            <a:r>
              <a:rPr b="0" lang="ru-RU" sz="14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тыс. руб.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до </a:t>
            </a:r>
            <a:r>
              <a:rPr b="1" lang="ru-RU" sz="1900" spc="-1" strike="noStrike">
                <a:solidFill>
                  <a:srgbClr val="c00000"/>
                </a:solidFill>
                <a:latin typeface="Arial"/>
                <a:ea typeface="DejaVu Sans"/>
              </a:rPr>
              <a:t>400</a:t>
            </a:r>
            <a:r>
              <a:rPr b="0" lang="ru-RU" sz="1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26" name="Овал 2"/>
          <p:cNvSpPr/>
          <p:nvPr/>
        </p:nvSpPr>
        <p:spPr>
          <a:xfrm>
            <a:off x="3171600" y="2563200"/>
            <a:ext cx="362520" cy="502200"/>
          </a:xfrm>
          <a:prstGeom prst="ellipse">
            <a:avLst/>
          </a:prstGeom>
          <a:solidFill>
            <a:srgbClr val="8db3e2"/>
          </a:solidFill>
          <a:ln>
            <a:solidFill>
              <a:srgbClr val="ffffff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27" name="Прямоугольник 10"/>
          <p:cNvSpPr/>
          <p:nvPr/>
        </p:nvSpPr>
        <p:spPr>
          <a:xfrm>
            <a:off x="1443240" y="4754520"/>
            <a:ext cx="2808000" cy="180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Безработные, которые зарегистрируются как плательщики налога на профессиональный доход (самозанятые), могут рассчитывать на финансовую помощь в 100 тыс. рублей.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97160" y="233280"/>
            <a:ext cx="874872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1800" spc="-1" strike="noStrike" u="sng">
                <a:solidFill>
                  <a:srgbClr val="ff0000"/>
                </a:solidFill>
                <a:uFillTx/>
                <a:latin typeface="Arial"/>
              </a:rPr>
              <a:t>НОВОЕ 2024 год!!!!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subTitle"/>
          </p:nvPr>
        </p:nvSpPr>
        <p:spPr>
          <a:xfrm>
            <a:off x="497160" y="2175120"/>
            <a:ext cx="874872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00760" indent="-375480">
              <a:lnSpc>
                <a:spcPct val="100000"/>
              </a:lnSpc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 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Многодетные родители – 250 тысяч рублей</a:t>
            </a:r>
            <a:endParaRPr b="0" lang="ru-RU" sz="18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4"/>
              </a:spcBef>
              <a:buNone/>
            </a:pPr>
            <a:endParaRPr b="0" lang="ru-RU" sz="1800" spc="-1" strike="noStrike">
              <a:latin typeface="Arial"/>
            </a:endParaRPr>
          </a:p>
          <a:p>
            <a:pPr marL="500760" indent="-375480">
              <a:lnSpc>
                <a:spcPct val="100000"/>
              </a:lnSpc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ru-RU" sz="1800" spc="-1" strike="noStrike" u="sng">
                <a:solidFill>
                  <a:srgbClr val="ff0000"/>
                </a:solidFill>
                <a:uFillTx/>
                <a:latin typeface="Arial"/>
              </a:rPr>
              <a:t>в размере 300 тысяч рублей</a:t>
            </a:r>
            <a:endParaRPr b="0" lang="ru-RU" sz="18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4"/>
              </a:spcBef>
              <a:buNone/>
            </a:pPr>
            <a:endParaRPr b="0" lang="ru-RU" sz="1800" spc="-1" strike="noStrike">
              <a:latin typeface="Arial"/>
            </a:endParaRPr>
          </a:p>
          <a:p>
            <a:pPr marL="500760" indent="-375480">
              <a:lnSpc>
                <a:spcPct val="100000"/>
              </a:lnSpc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Членам семей военнослужащих.</a:t>
            </a:r>
            <a:endParaRPr b="0" lang="ru-RU" sz="1800" spc="-1" strike="noStrike">
              <a:latin typeface="Arial"/>
            </a:endParaRPr>
          </a:p>
          <a:p>
            <a:pPr marL="500760" indent="-375480">
              <a:lnSpc>
                <a:spcPct val="100000"/>
              </a:lnSpc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Родителями детей,  пострадавших от агрессии Украины </a:t>
            </a:r>
            <a:endParaRPr b="0" lang="ru-RU" sz="1800" spc="-1" strike="noStrike">
              <a:latin typeface="Arial"/>
            </a:endParaRPr>
          </a:p>
          <a:p>
            <a:pPr marL="500760" indent="-375480">
              <a:lnSpc>
                <a:spcPct val="100000"/>
              </a:lnSpc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00" spc="-1" strike="noStrike">
                <a:latin typeface="Arial"/>
              </a:rPr>
              <a:t>К детям, пострадавшим от агрессии Украины, относятся граждане Российской Федерации, постоянно проживающие на территории Республики Карелия, получившие в возрасте до 18 лет увечье (ранение, травму, контузию) на территории Донецкой Народной Республики, Луганской Народной Республики, Запорожской области или Херсонской области либо территории субъекта Российской Федерации, прилегающей к районам проведения специальной военной операции, в случае если указанное увечье (ранение, травма, контузия) было получено после 18 февраля 2022 года</a:t>
            </a:r>
            <a:endParaRPr b="0" lang="ru-RU" sz="1900" spc="-1" strike="noStrike">
              <a:latin typeface="Arial"/>
            </a:endParaRPr>
          </a:p>
        </p:txBody>
      </p:sp>
      <p:pic>
        <p:nvPicPr>
          <p:cNvPr id="530" name="Picture 2" descr=""/>
          <p:cNvPicPr/>
          <p:nvPr/>
        </p:nvPicPr>
        <p:blipFill>
          <a:blip r:embed="rId1"/>
          <a:stretch/>
        </p:blipFill>
        <p:spPr>
          <a:xfrm>
            <a:off x="3099960" y="930240"/>
            <a:ext cx="3771720" cy="70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2" descr=""/>
          <p:cNvPicPr/>
          <p:nvPr/>
        </p:nvPicPr>
        <p:blipFill>
          <a:blip r:embed="rId1"/>
          <a:stretch/>
        </p:blipFill>
        <p:spPr>
          <a:xfrm>
            <a:off x="42840" y="0"/>
            <a:ext cx="9721440" cy="68677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2" descr=""/>
          <p:cNvPicPr/>
          <p:nvPr/>
        </p:nvPicPr>
        <p:blipFill>
          <a:blip r:embed="rId2"/>
          <a:stretch/>
        </p:blipFill>
        <p:spPr>
          <a:xfrm>
            <a:off x="5234760" y="2266560"/>
            <a:ext cx="3765240" cy="369576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3" descr=""/>
          <p:cNvPicPr/>
          <p:nvPr/>
        </p:nvPicPr>
        <p:blipFill>
          <a:blip r:embed="rId3"/>
          <a:stretch/>
        </p:blipFill>
        <p:spPr>
          <a:xfrm>
            <a:off x="396360" y="2266560"/>
            <a:ext cx="3736080" cy="3695760"/>
          </a:xfrm>
          <a:prstGeom prst="rect">
            <a:avLst/>
          </a:prstGeom>
          <a:ln w="0">
            <a:noFill/>
          </a:ln>
        </p:spPr>
      </p:pic>
      <p:sp>
        <p:nvSpPr>
          <p:cNvPr id="534" name="Прямоугольник 4"/>
          <p:cNvSpPr/>
          <p:nvPr/>
        </p:nvSpPr>
        <p:spPr>
          <a:xfrm>
            <a:off x="693000" y="1077840"/>
            <a:ext cx="2817360" cy="100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33a0"/>
                </a:solidFill>
                <a:latin typeface="Montserrat Medium"/>
              </a:rPr>
              <a:t>Единая цифровая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33a0"/>
                </a:solidFill>
                <a:latin typeface="Montserrat Medium"/>
              </a:rPr>
              <a:t>платформа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33a0"/>
                </a:solidFill>
                <a:latin typeface="Montserrat Medium"/>
              </a:rPr>
              <a:t>«Работа России»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35" name="Прямоугольник 5"/>
          <p:cNvSpPr/>
          <p:nvPr/>
        </p:nvSpPr>
        <p:spPr>
          <a:xfrm>
            <a:off x="4572720" y="1124280"/>
            <a:ext cx="4860720" cy="100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33a0"/>
                </a:solidFill>
                <a:latin typeface="Montserrat Medium"/>
              </a:rPr>
              <a:t>Интерактивный портал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33a0"/>
                </a:solidFill>
                <a:latin typeface="Montserrat Medium"/>
              </a:rPr>
              <a:t>Управления труда и занятости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33a0"/>
                </a:solidFill>
                <a:latin typeface="Montserrat Medium"/>
              </a:rPr>
              <a:t>Республики Карелия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Picture 2" descr=""/>
          <p:cNvPicPr/>
          <p:nvPr/>
        </p:nvPicPr>
        <p:blipFill>
          <a:blip r:embed="rId1"/>
          <a:stretch/>
        </p:blipFill>
        <p:spPr>
          <a:xfrm>
            <a:off x="2871000" y="1600200"/>
            <a:ext cx="3113640" cy="389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Picture 2" descr=""/>
          <p:cNvPicPr/>
          <p:nvPr/>
        </p:nvPicPr>
        <p:blipFill>
          <a:blip r:embed="rId1"/>
          <a:stretch/>
        </p:blipFill>
        <p:spPr>
          <a:xfrm>
            <a:off x="42840" y="0"/>
            <a:ext cx="9721440" cy="6867720"/>
          </a:xfrm>
          <a:prstGeom prst="rect">
            <a:avLst/>
          </a:prstGeom>
          <a:ln w="0">
            <a:noFill/>
          </a:ln>
        </p:spPr>
      </p:pic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1492200" y="2125080"/>
            <a:ext cx="6813360" cy="3688920"/>
          </a:xfrm>
          <a:prstGeom prst="rect">
            <a:avLst/>
          </a:prstGeom>
          <a:noFill/>
          <a:ln w="0">
            <a:noFill/>
          </a:ln>
        </p:spPr>
        <p:txBody>
          <a:bodyPr lIns="100080" rIns="100080" tIns="50040" bIns="500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600" spc="-1" strike="noStrike">
                <a:solidFill>
                  <a:srgbClr val="000000"/>
                </a:solidFill>
                <a:latin typeface="Montserrat Medium"/>
              </a:rPr>
              <a:t>Уважаемые работодатели!</a:t>
            </a:r>
            <a:br>
              <a:rPr sz="2200"/>
            </a:br>
            <a:br>
              <a:rPr sz="2200"/>
            </a:br>
            <a:r>
              <a:rPr b="0" lang="ru-RU" sz="2200" spc="-1" strike="noStrike">
                <a:solidFill>
                  <a:srgbClr val="000000"/>
                </a:solidFill>
                <a:latin typeface="Montserrat Medium"/>
              </a:rPr>
              <a:t>По вопросам  участия  в  мероприятиях государственной  поддержки</a:t>
            </a:r>
            <a:br>
              <a:rPr sz="2200"/>
            </a:br>
            <a:r>
              <a:rPr b="0" lang="ru-RU" sz="2200" spc="-1" strike="noStrike">
                <a:solidFill>
                  <a:srgbClr val="000000"/>
                </a:solidFill>
                <a:latin typeface="Montserrat Medium"/>
              </a:rPr>
              <a:t>Вы  можете  обратиться  в</a:t>
            </a:r>
            <a:br>
              <a:rPr sz="2200"/>
            </a:br>
            <a:r>
              <a:rPr b="0" lang="ru-RU" sz="2200" spc="-1" strike="noStrike">
                <a:solidFill>
                  <a:srgbClr val="000000"/>
                </a:solidFill>
                <a:latin typeface="Montserrat Medium"/>
              </a:rPr>
              <a:t>Кадровый центр города Петрозаводска</a:t>
            </a:r>
            <a:br>
              <a:rPr sz="2200"/>
            </a:br>
            <a:r>
              <a:rPr b="0" lang="ru-RU" sz="2200" spc="-1" strike="noStrike">
                <a:solidFill>
                  <a:srgbClr val="cf4520"/>
                </a:solidFill>
                <a:latin typeface="Calibri"/>
              </a:rPr>
              <a:t> г.Петрозаводск, ул. Кирова, д. 25</a:t>
            </a:r>
            <a:br>
              <a:rPr sz="2200"/>
            </a:br>
            <a:r>
              <a:rPr b="0" lang="ru-RU" sz="2200" spc="-1" strike="noStrike">
                <a:solidFill>
                  <a:srgbClr val="cf4520"/>
                </a:solidFill>
                <a:latin typeface="Calibri"/>
              </a:rPr>
              <a:t>Телефон: 8 (814-2) 59-26-02</a:t>
            </a:r>
            <a:br>
              <a:rPr sz="2200"/>
            </a:br>
            <a:r>
              <a:rPr b="0" lang="ru-RU" sz="2200" spc="-1" strike="noStrike">
                <a:solidFill>
                  <a:srgbClr val="cf4520"/>
                </a:solidFill>
                <a:latin typeface="Calibri"/>
              </a:rPr>
              <a:t>Телефон горячей линии 8(814-2) 55-91-58</a:t>
            </a:r>
            <a:br>
              <a:rPr sz="2200"/>
            </a:br>
            <a:r>
              <a:rPr b="0" lang="ru-RU" sz="2200" spc="-1" strike="noStrike">
                <a:solidFill>
                  <a:srgbClr val="cf4520"/>
                </a:solidFill>
                <a:latin typeface="Calibri"/>
              </a:rPr>
              <a:t>E-mail: ptzzan@trud10.ru</a:t>
            </a:r>
            <a:br>
              <a:rPr sz="2200"/>
            </a:br>
            <a:r>
              <a:rPr b="0" lang="ru-RU" sz="2200" spc="-1" strike="noStrike">
                <a:solidFill>
                  <a:srgbClr val="cf4520"/>
                </a:solidFill>
                <a:latin typeface="Calibri"/>
              </a:rPr>
              <a:t>Сайт: </a:t>
            </a:r>
            <a:r>
              <a:rPr b="0" lang="ru-RU" sz="22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http://mintrud.karelia.ru</a:t>
            </a:r>
            <a:br>
              <a:rPr sz="2200"/>
            </a:br>
            <a:r>
              <a:rPr b="0" lang="ru-RU" sz="2200" spc="-1" strike="noStrike">
                <a:solidFill>
                  <a:srgbClr val="cf4520"/>
                </a:solidFill>
                <a:latin typeface="Calibri"/>
              </a:rPr>
              <a:t>VK: </a:t>
            </a:r>
            <a:r>
              <a:rPr b="0" lang="ru-RU" sz="22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https://vk.com/czn_ptz</a:t>
            </a:r>
            <a:br>
              <a:rPr sz="2200"/>
            </a:br>
            <a:br>
              <a:rPr sz="2200"/>
            </a:b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2" descr=""/>
          <p:cNvPicPr/>
          <p:nvPr/>
        </p:nvPicPr>
        <p:blipFill>
          <a:blip r:embed="rId1"/>
          <a:stretch/>
        </p:blipFill>
        <p:spPr>
          <a:xfrm>
            <a:off x="360" y="-27360"/>
            <a:ext cx="9721440" cy="6867720"/>
          </a:xfrm>
          <a:prstGeom prst="rect">
            <a:avLst/>
          </a:prstGeom>
          <a:ln w="0">
            <a:noFill/>
          </a:ln>
        </p:spPr>
      </p:pic>
      <p:sp>
        <p:nvSpPr>
          <p:cNvPr id="388" name="Прямоугольник 4"/>
          <p:cNvSpPr/>
          <p:nvPr/>
        </p:nvSpPr>
        <p:spPr>
          <a:xfrm>
            <a:off x="1186200" y="1947240"/>
            <a:ext cx="7732080" cy="22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3100" spc="-1" strike="noStrike">
                <a:solidFill>
                  <a:srgbClr val="0066cc"/>
                </a:solidFill>
                <a:latin typeface="Montserrat"/>
              </a:rPr>
              <a:t>Меры поддержки граждан и работодателей Службой занятости Республики Карелия в 2024 году.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389" name="Прямоугольник 1"/>
          <p:cNvSpPr/>
          <p:nvPr/>
        </p:nvSpPr>
        <p:spPr>
          <a:xfrm>
            <a:off x="4707720" y="4856760"/>
            <a:ext cx="486072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1900" spc="-1" strike="noStrike">
                <a:solidFill>
                  <a:srgbClr val="17375e"/>
                </a:solidFill>
                <a:latin typeface="Calibri"/>
              </a:rPr>
              <a:t>Кадровый Центр города Петрозаводска </a:t>
            </a:r>
            <a:endParaRPr b="0" lang="ru-RU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3" descr=""/>
          <p:cNvPicPr/>
          <p:nvPr/>
        </p:nvPicPr>
        <p:blipFill>
          <a:blip r:embed="rId1"/>
          <a:stretch/>
        </p:blipFill>
        <p:spPr>
          <a:xfrm>
            <a:off x="720" y="324000"/>
            <a:ext cx="9721440" cy="6867720"/>
          </a:xfrm>
          <a:prstGeom prst="rect">
            <a:avLst/>
          </a:prstGeom>
          <a:ln w="0">
            <a:noFill/>
          </a:ln>
        </p:spPr>
      </p:pic>
      <p:sp>
        <p:nvSpPr>
          <p:cNvPr id="391" name="Прямоугольник 3"/>
          <p:cNvSpPr/>
          <p:nvPr/>
        </p:nvSpPr>
        <p:spPr>
          <a:xfrm>
            <a:off x="122400" y="0"/>
            <a:ext cx="8566200" cy="90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66cc"/>
                </a:solidFill>
                <a:latin typeface="Montserrat"/>
              </a:rPr>
              <a:t>    </a:t>
            </a:r>
            <a:r>
              <a:rPr b="1" lang="ru-RU" sz="1200" spc="-1" strike="noStrike">
                <a:solidFill>
                  <a:srgbClr val="000000"/>
                </a:solidFill>
                <a:latin typeface="Montserrat"/>
              </a:rPr>
              <a:t>Статья 53, ФЗ-565 «О ЗАНЯТОСТИ НАСЕЛЕНИЯ В РОССИЙСКОЙ ФЕДЕРАЦИИ» </a:t>
            </a:r>
            <a:r>
              <a:rPr b="0" lang="ru-RU" sz="1200" spc="-1" strike="noStrike">
                <a:solidFill>
                  <a:srgbClr val="000000"/>
                </a:solidFill>
                <a:latin typeface="Montserrat"/>
              </a:rPr>
              <a:t>от 12.12.2023г.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66cc"/>
                </a:solidFill>
                <a:latin typeface="Montserrat"/>
              </a:rPr>
              <a:t>В целях реализации государственной политики в сфере занятости населения работодатели информируют государственную службу занятости: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92" name="Прямоугольник 4"/>
          <p:cNvSpPr/>
          <p:nvPr/>
        </p:nvSpPr>
        <p:spPr>
          <a:xfrm>
            <a:off x="267480" y="2558520"/>
            <a:ext cx="8082720" cy="3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Прямоугольник 2"/>
          <p:cNvSpPr/>
          <p:nvPr/>
        </p:nvSpPr>
        <p:spPr>
          <a:xfrm>
            <a:off x="267480" y="950760"/>
            <a:ext cx="9101520" cy="58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marL="187560" indent="-187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о принятии (об изменении, отмене) решения о ликвидации организации либо прекращении деятельности индивидуальным предпринимателем;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-   о принятии (об изменении, отмене) решения о сокращении численности или штата работников организации, индивидуального предпринимателя и возможном расторжении трудовых договоров;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-  </a:t>
            </a:r>
            <a:r>
              <a:rPr b="0" lang="en-US" sz="1600" spc="-1" strike="noStrike">
                <a:solidFill>
                  <a:srgbClr val="000000"/>
                </a:solidFill>
                <a:latin typeface="Montserrat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о введении (об изменении, отмене) режима неполного рабочего дня (смены) и (или) неполной рабочей недели, о простое;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-  </a:t>
            </a:r>
            <a:r>
              <a:rPr b="0" lang="en-US" sz="1600" spc="-1" strike="noStrike">
                <a:solidFill>
                  <a:srgbClr val="000000"/>
                </a:solidFill>
                <a:latin typeface="Montserrat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о временном переводе (об изменении, отмене решения о временном переводе) работников на дистанционную (удаленную) работу по инициативе работодателя в исключительных случаях, предусмотренных трудовым законодательством;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-  </a:t>
            </a:r>
            <a:r>
              <a:rPr b="0" lang="en-US" sz="1600" spc="-1" strike="noStrike">
                <a:solidFill>
                  <a:srgbClr val="000000"/>
                </a:solidFill>
                <a:latin typeface="Montserrat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о процедуре, примененной в отношении работодателя в деле о несостоятельности (банкротстве);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187560" indent="-187560">
              <a:lnSpc>
                <a:spcPct val="100000"/>
              </a:lnSpc>
              <a:buClr>
                <a:srgbClr val="0033a0"/>
              </a:buClr>
              <a:buFont typeface="StarSymbol"/>
              <a:buChar char="-"/>
            </a:pPr>
            <a:r>
              <a:rPr b="1" lang="ru-RU" sz="1600" spc="-1" strike="noStrike">
                <a:solidFill>
                  <a:srgbClr val="0033a0"/>
                </a:solidFill>
                <a:latin typeface="Montserrat"/>
              </a:rPr>
              <a:t>о свободных рабочих местах и вакантных должностях, в том числе о потребности в их замещении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Montserrat"/>
              </a:rPr>
              <a:t>-   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о </a:t>
            </a:r>
            <a:r>
              <a:rPr b="0" lang="ru-RU" sz="1600" spc="-1" strike="noStrike" u="sng">
                <a:solidFill>
                  <a:srgbClr val="0000ff"/>
                </a:solidFill>
                <a:uFillTx/>
                <a:latin typeface="Montserrat"/>
                <a:hlinkClick r:id="rId2"/>
              </a:rPr>
              <a:t>выполнении квоты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 для приема на работу инвалидов;</a:t>
            </a:r>
            <a:endParaRPr b="0" lang="ru-RU" sz="1600" spc="-1" strike="noStrike">
              <a:latin typeface="Arial"/>
            </a:endParaRPr>
          </a:p>
          <a:p>
            <a:pPr marL="187560" indent="-1875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об иных действиях и событиях, влияющих на положение на рынке труда в Российской Федерации, в случаях, порядке и сроки, которые установлены Правительством Российской Федерации.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200"/>
            </a:b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86000" y="274320"/>
            <a:ext cx="8749440" cy="1137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3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https://trudvsem.ru/</a:t>
            </a:r>
            <a:r>
              <a:rPr b="1" lang="ru-RU" sz="2300" spc="-1" strike="noStrike">
                <a:solidFill>
                  <a:srgbClr val="0033a0"/>
                </a:solidFill>
                <a:latin typeface="Calibri"/>
              </a:rPr>
              <a:t> Государственный Портал Работа России </a:t>
            </a:r>
            <a:br>
              <a:rPr sz="2300"/>
            </a:br>
            <a:r>
              <a:rPr b="1" lang="ru-RU" sz="2300" spc="-1" strike="noStrike">
                <a:solidFill>
                  <a:srgbClr val="0033a0"/>
                </a:solidFill>
                <a:latin typeface="Calibri"/>
              </a:rPr>
              <a:t>это Общероссийская Федеральная база вакансий и резюме.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5" name="Picture 2" descr=""/>
          <p:cNvPicPr/>
          <p:nvPr/>
        </p:nvPicPr>
        <p:blipFill>
          <a:blip r:embed="rId2"/>
          <a:stretch/>
        </p:blipFill>
        <p:spPr>
          <a:xfrm>
            <a:off x="1654200" y="1596240"/>
            <a:ext cx="6413400" cy="451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729000" y="2026800"/>
            <a:ext cx="8261640" cy="1661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title"/>
          </p:nvPr>
        </p:nvSpPr>
        <p:spPr>
          <a:xfrm>
            <a:off x="729000" y="2026080"/>
            <a:ext cx="8262000" cy="16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8" name="Picture 2" descr=""/>
          <p:cNvPicPr/>
          <p:nvPr/>
        </p:nvPicPr>
        <p:blipFill>
          <a:blip r:embed="rId1"/>
          <a:stretch/>
        </p:blipFill>
        <p:spPr>
          <a:xfrm>
            <a:off x="22680" y="417960"/>
            <a:ext cx="9612720" cy="640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2" descr=""/>
          <p:cNvPicPr/>
          <p:nvPr/>
        </p:nvPicPr>
        <p:blipFill>
          <a:blip r:embed="rId1"/>
          <a:stretch/>
        </p:blipFill>
        <p:spPr>
          <a:xfrm>
            <a:off x="12240" y="0"/>
            <a:ext cx="9721440" cy="6867720"/>
          </a:xfrm>
          <a:prstGeom prst="rect">
            <a:avLst/>
          </a:prstGeom>
          <a:ln w="0">
            <a:noFill/>
          </a:ln>
        </p:spPr>
      </p:pic>
      <p:sp>
        <p:nvSpPr>
          <p:cNvPr id="400" name="Прямоугольник 2"/>
          <p:cNvSpPr/>
          <p:nvPr/>
        </p:nvSpPr>
        <p:spPr>
          <a:xfrm>
            <a:off x="4192200" y="496080"/>
            <a:ext cx="5116320" cy="45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25000"/>
              </a:lnSpc>
              <a:spcBef>
                <a:spcPts val="1094"/>
              </a:spcBef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               </a:t>
            </a: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Кто может получить субсидию: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                         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Работодатели  </a:t>
            </a:r>
            <a:r>
              <a:rPr b="1" lang="ru-RU" sz="1000" spc="-1" strike="noStrike">
                <a:solidFill>
                  <a:srgbClr val="0066cc"/>
                </a:solidFill>
                <a:latin typeface="Montserrat"/>
              </a:rPr>
              <a:t>при  трудоустройстве:</a:t>
            </a:r>
            <a:endParaRPr b="0" lang="ru-RU" sz="1000" spc="-1" strike="noStrike">
              <a:latin typeface="Arial"/>
            </a:endParaRPr>
          </a:p>
          <a:p>
            <a:pPr marL="687960" indent="-687960" algn="just">
              <a:lnSpc>
                <a:spcPct val="125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1" i="1" lang="ru-RU" sz="900" spc="-1" strike="noStrike">
                <a:solidFill>
                  <a:srgbClr val="17375e"/>
                </a:solidFill>
                <a:latin typeface="Montserrat"/>
              </a:rPr>
              <a:t>граждан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, относящихся к категории безработных граждан, трудовой договор с которыми прекращен в текущем году по основаниям, предусмотренным п.п. 1, 2 части первой ст. 81  ТК  РФ</a:t>
            </a:r>
            <a:endParaRPr b="0" lang="ru-RU" sz="900" spc="-1" strike="noStrike">
              <a:latin typeface="Arial"/>
            </a:endParaRPr>
          </a:p>
          <a:p>
            <a:pPr marL="687960" indent="-687960" algn="just">
              <a:lnSpc>
                <a:spcPct val="125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1" i="1" lang="ru-RU" sz="900" spc="-1" strike="noStrike">
                <a:solidFill>
                  <a:srgbClr val="17375e"/>
                </a:solidFill>
                <a:latin typeface="Montserrat"/>
              </a:rPr>
              <a:t>граждан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, относящихся к категории работников, находящихся под риском увольнения, трудовой договор с которыми заключен в текущем году                  в порядке перевода от другого работодателя по согласованию между работодателями в соответствии с п. 5 части первой статьи  77 ТК РФ;</a:t>
            </a:r>
            <a:endParaRPr b="0" lang="ru-RU" sz="900" spc="-1" strike="noStrike">
              <a:latin typeface="Arial"/>
            </a:endParaRPr>
          </a:p>
          <a:p>
            <a:pPr marL="687960" indent="-687960" algn="just">
              <a:lnSpc>
                <a:spcPct val="125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1" i="1" lang="ru-RU" sz="900" spc="-1" strike="noStrike">
                <a:solidFill>
                  <a:srgbClr val="17375e"/>
                </a:solidFill>
                <a:latin typeface="Montserrat"/>
              </a:rPr>
              <a:t>г</a:t>
            </a:r>
            <a:r>
              <a:rPr b="1" i="1" lang="ru-RU" sz="900" spc="-1" strike="noStrike">
                <a:solidFill>
                  <a:srgbClr val="17375e"/>
                </a:solidFill>
                <a:latin typeface="Montserrat"/>
              </a:rPr>
              <a:t>раждан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 Украины и лиц без гражданства, постоянно проживающих на территориях Украины и прибывших на территорию Российской Федерации в экстренном массовом порядке;</a:t>
            </a:r>
            <a:endParaRPr b="0" lang="ru-RU" sz="900" spc="-1" strike="noStrike">
              <a:latin typeface="Arial"/>
            </a:endParaRPr>
          </a:p>
          <a:p>
            <a:pPr marL="687960" indent="-687960" algn="just">
              <a:lnSpc>
                <a:spcPct val="125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граждан РФ в возрасте до 30 лет;</a:t>
            </a:r>
            <a:endParaRPr b="0" lang="ru-RU" sz="900" spc="-1" strike="noStrike">
              <a:latin typeface="Arial"/>
            </a:endParaRPr>
          </a:p>
          <a:p>
            <a:pPr marL="687960" indent="-687960" algn="just">
              <a:lnSpc>
                <a:spcPct val="125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                       </a:t>
            </a:r>
            <a:r>
              <a:rPr b="1" i="1" lang="ru-RU" sz="900" spc="-1" strike="noStrike">
                <a:solidFill>
                  <a:srgbClr val="17375e"/>
                </a:solidFill>
                <a:latin typeface="Montserrat"/>
              </a:rPr>
              <a:t>граждан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 – ветеранов боевых действий (СВО) , членов семей погибших (умерших) при выполнении задач в ходе специальной военной операции (боевых действий), а так же умерших после увольнения с военной службы (службы, работы), если смерть таких лиц наступила вследствие увечья (ранения, травмы, контузии) или заболевания, полученных ими при выполнении задач в ходе специальной военной операции;</a:t>
            </a:r>
            <a:endParaRPr b="0" lang="ru-RU" sz="900" spc="-1" strike="noStrike">
              <a:latin typeface="Arial"/>
            </a:endParaRPr>
          </a:p>
          <a:p>
            <a:pPr marL="687960" indent="-687960" algn="just">
              <a:lnSpc>
                <a:spcPct val="125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1" i="1" lang="ru-RU" sz="900" spc="-1" strike="noStrike">
                <a:solidFill>
                  <a:srgbClr val="17375e"/>
                </a:solidFill>
                <a:latin typeface="Montserrat"/>
              </a:rPr>
              <a:t>граждан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, признанных в установленном порядке инвалидами</a:t>
            </a:r>
            <a:endParaRPr b="0" lang="ru-RU" sz="900" spc="-1" strike="noStrike">
              <a:latin typeface="Arial"/>
            </a:endParaRPr>
          </a:p>
          <a:p>
            <a:pPr marL="687960" indent="-687960" algn="just">
              <a:lnSpc>
                <a:spcPct val="125000"/>
              </a:lnSpc>
              <a:tabLst>
                <a:tab algn="l" pos="0"/>
              </a:tabLst>
            </a:pPr>
            <a:endParaRPr b="0" lang="ru-RU" sz="900" spc="-1" strike="noStrike">
              <a:latin typeface="Arial"/>
            </a:endParaRPr>
          </a:p>
          <a:p>
            <a:pPr marL="687960" indent="-687960" algn="just">
              <a:lnSpc>
                <a:spcPct val="125000"/>
              </a:lnSpc>
              <a:tabLst>
                <a:tab algn="l" pos="0"/>
              </a:tabLst>
            </a:pPr>
            <a:endParaRPr b="0" lang="ru-RU" sz="900" spc="-1" strike="noStrike">
              <a:latin typeface="Arial"/>
            </a:endParaRPr>
          </a:p>
          <a:p>
            <a:pPr marL="687960" indent="-687960" algn="just">
              <a:lnSpc>
                <a:spcPct val="125000"/>
              </a:lnSpc>
              <a:tabLst>
                <a:tab algn="l" pos="0"/>
              </a:tabLst>
            </a:pP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 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401" name="Прямоугольник 10"/>
          <p:cNvSpPr/>
          <p:nvPr/>
        </p:nvSpPr>
        <p:spPr>
          <a:xfrm>
            <a:off x="483480" y="70200"/>
            <a:ext cx="47430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c0504d"/>
                </a:solidFill>
                <a:latin typeface="Montserrat Medium"/>
              </a:rPr>
              <a:t>Субсидирование  найма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402" name="Picture 6" descr="https://cdn-icons-png.flaticon.com/512/6624/6624298.png"/>
          <p:cNvPicPr/>
          <p:nvPr/>
        </p:nvPicPr>
        <p:blipFill>
          <a:blip r:embed="rId2"/>
          <a:stretch/>
        </p:blipFill>
        <p:spPr>
          <a:xfrm>
            <a:off x="4721040" y="5479200"/>
            <a:ext cx="417240" cy="52200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8" descr="https://cdn-icons-png.flaticon.com/512/3012/3012365.png"/>
          <p:cNvPicPr/>
          <p:nvPr/>
        </p:nvPicPr>
        <p:blipFill>
          <a:blip r:embed="rId3"/>
          <a:stretch/>
        </p:blipFill>
        <p:spPr>
          <a:xfrm>
            <a:off x="4824000" y="6033600"/>
            <a:ext cx="218160" cy="272880"/>
          </a:xfrm>
          <a:prstGeom prst="rect">
            <a:avLst/>
          </a:prstGeom>
          <a:ln w="0">
            <a:noFill/>
          </a:ln>
        </p:spPr>
      </p:pic>
      <p:pic>
        <p:nvPicPr>
          <p:cNvPr id="404" name="Picture 10" descr="https://cdn-icons-png.flaticon.com/512/9069/9069586.png"/>
          <p:cNvPicPr/>
          <p:nvPr/>
        </p:nvPicPr>
        <p:blipFill>
          <a:blip r:embed="rId4"/>
          <a:stretch/>
        </p:blipFill>
        <p:spPr>
          <a:xfrm>
            <a:off x="4799520" y="6390360"/>
            <a:ext cx="359640" cy="450000"/>
          </a:xfrm>
          <a:prstGeom prst="rect">
            <a:avLst/>
          </a:prstGeom>
          <a:ln w="0">
            <a:noFill/>
          </a:ln>
        </p:spPr>
      </p:pic>
      <p:sp>
        <p:nvSpPr>
          <p:cNvPr id="405" name="object 57"/>
          <p:cNvSpPr/>
          <p:nvPr/>
        </p:nvSpPr>
        <p:spPr>
          <a:xfrm>
            <a:off x="4845240" y="540720"/>
            <a:ext cx="175680" cy="286920"/>
          </a:xfrm>
          <a:custGeom>
            <a:avLst/>
            <a:gdLst>
              <a:gd name="textAreaLeft" fmla="*/ 0 w 175680"/>
              <a:gd name="textAreaRight" fmla="*/ 176040 w 175680"/>
              <a:gd name="textAreaTop" fmla="*/ 0 h 286920"/>
              <a:gd name="textAreaBottom" fmla="*/ 287280 h 28692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6" name="Picture 2" descr=""/>
          <p:cNvPicPr/>
          <p:nvPr/>
        </p:nvPicPr>
        <p:blipFill>
          <a:blip r:embed="rId5"/>
          <a:stretch/>
        </p:blipFill>
        <p:spPr>
          <a:xfrm>
            <a:off x="513360" y="3091320"/>
            <a:ext cx="181800" cy="290880"/>
          </a:xfrm>
          <a:prstGeom prst="rect">
            <a:avLst/>
          </a:prstGeom>
          <a:ln w="0">
            <a:noFill/>
          </a:ln>
        </p:spPr>
      </p:pic>
      <p:sp>
        <p:nvSpPr>
          <p:cNvPr id="407" name="TextBox 4"/>
          <p:cNvSpPr/>
          <p:nvPr/>
        </p:nvSpPr>
        <p:spPr>
          <a:xfrm>
            <a:off x="4770000" y="5139720"/>
            <a:ext cx="4602240" cy="3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Как рассчитать размер субсидии: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08" name="TextBox 5"/>
          <p:cNvSpPr/>
          <p:nvPr/>
        </p:nvSpPr>
        <p:spPr>
          <a:xfrm>
            <a:off x="5320440" y="5526720"/>
            <a:ext cx="318600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МРОТ( </a:t>
            </a: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в 2024 году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19 242   рублей)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09" name="TextBox 11"/>
          <p:cNvSpPr/>
          <p:nvPr/>
        </p:nvSpPr>
        <p:spPr>
          <a:xfrm>
            <a:off x="5072760" y="5895000"/>
            <a:ext cx="3750840" cy="5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Увеличенный на районный коэффициент и страховые</a:t>
            </a:r>
            <a:endParaRPr b="0" lang="ru-RU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взносы в государственные внебюджетные фонды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10" name="TextBox 13"/>
          <p:cNvSpPr/>
          <p:nvPr/>
        </p:nvSpPr>
        <p:spPr>
          <a:xfrm>
            <a:off x="5573160" y="6345360"/>
            <a:ext cx="2313720" cy="5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По истечении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1-го, 3-го, 6-го </a:t>
            </a:r>
            <a:r>
              <a:rPr b="0" lang="ru-RU" sz="1000" spc="-1" strike="noStrike">
                <a:solidFill>
                  <a:srgbClr val="002060"/>
                </a:solidFill>
                <a:latin typeface="Montserrat"/>
              </a:rPr>
              <a:t>месяцев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с даты трудоустройства 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11" name="TextBox 14"/>
          <p:cNvSpPr/>
          <p:nvPr/>
        </p:nvSpPr>
        <p:spPr>
          <a:xfrm>
            <a:off x="240480" y="738720"/>
            <a:ext cx="4313880" cy="196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</a:pPr>
            <a:r>
              <a:rPr b="1" lang="ru-RU" sz="1300" spc="-1" strike="noStrike">
                <a:solidFill>
                  <a:srgbClr val="17375e"/>
                </a:solidFill>
                <a:latin typeface="Montserrat Medium"/>
              </a:rPr>
              <a:t>Как  Работодателю  принять   участие:</a:t>
            </a:r>
            <a:endParaRPr b="0" lang="ru-RU" sz="1300" spc="-1" strike="noStrike">
              <a:latin typeface="Arial"/>
            </a:endParaRPr>
          </a:p>
          <a:p>
            <a:pPr marL="686520" indent="-686520">
              <a:lnSpc>
                <a:spcPct val="125000"/>
              </a:lnSpc>
              <a:spcBef>
                <a:spcPts val="1094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17375e"/>
                </a:solidFill>
                <a:latin typeface="Montserrat Medium"/>
              </a:rPr>
              <a:t>1 шаг: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Через личный кабинет на  Единой цифровой платформе «Работа России» </a:t>
            </a:r>
            <a:r>
              <a:rPr b="1" lang="ru-RU" sz="900" spc="-1" strike="noStrike">
                <a:solidFill>
                  <a:srgbClr val="c00000"/>
                </a:solidFill>
                <a:latin typeface="Montserrat"/>
              </a:rPr>
              <a:t>разместить вакансию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  и подать </a:t>
            </a:r>
            <a:r>
              <a:rPr b="1" lang="ru-RU" sz="900" spc="-1" strike="noStrike">
                <a:solidFill>
                  <a:srgbClr val="c00000"/>
                </a:solidFill>
                <a:latin typeface="Montserrat"/>
              </a:rPr>
              <a:t>заявление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 на  получение государственной услуги по содействию  в подборе необходимых работников</a:t>
            </a:r>
            <a:endParaRPr b="0" lang="ru-RU" sz="900" spc="-1" strike="noStrike">
              <a:latin typeface="Arial"/>
            </a:endParaRPr>
          </a:p>
          <a:p>
            <a:pPr marL="686520" indent="-686520">
              <a:lnSpc>
                <a:spcPct val="125000"/>
              </a:lnSpc>
              <a:spcBef>
                <a:spcPts val="1094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17375e"/>
                </a:solidFill>
                <a:latin typeface="Montserrat Medium"/>
              </a:rPr>
              <a:t>2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 </a:t>
            </a:r>
            <a:r>
              <a:rPr b="1" lang="ru-RU" sz="1000" spc="-1" strike="noStrike">
                <a:solidFill>
                  <a:srgbClr val="17375e"/>
                </a:solidFill>
                <a:latin typeface="Montserrat Medium"/>
              </a:rPr>
              <a:t>шаг: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Подать </a:t>
            </a:r>
            <a:r>
              <a:rPr b="1" lang="ru-RU" sz="900" spc="-1" strike="noStrike">
                <a:solidFill>
                  <a:srgbClr val="c00000"/>
                </a:solidFill>
                <a:latin typeface="Montserrat"/>
              </a:rPr>
              <a:t>заявление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 на получение субсидии в           </a:t>
            </a:r>
            <a:r>
              <a:rPr b="1" lang="ru-RU" sz="900" spc="-1" strike="noStrike">
                <a:solidFill>
                  <a:srgbClr val="c00000"/>
                </a:solidFill>
                <a:latin typeface="Montserrat"/>
              </a:rPr>
              <a:t>Фонд пенсионного и социального страхования РФ 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не ранее чем через месяц после даты трудоустройства, но не позднее 15 декабря  текущего года</a:t>
            </a:r>
            <a:endParaRPr b="0" lang="ru-RU" sz="900" spc="-1" strike="noStrike">
              <a:latin typeface="Arial"/>
            </a:endParaRPr>
          </a:p>
        </p:txBody>
      </p:sp>
      <p:pic>
        <p:nvPicPr>
          <p:cNvPr id="412" name="Picture 3" descr=""/>
          <p:cNvPicPr/>
          <p:nvPr/>
        </p:nvPicPr>
        <p:blipFill>
          <a:blip r:embed="rId6"/>
          <a:stretch/>
        </p:blipFill>
        <p:spPr>
          <a:xfrm>
            <a:off x="8688960" y="5502240"/>
            <a:ext cx="941400" cy="1177560"/>
          </a:xfrm>
          <a:prstGeom prst="rect">
            <a:avLst/>
          </a:prstGeom>
          <a:ln w="0">
            <a:noFill/>
          </a:ln>
        </p:spPr>
      </p:pic>
      <p:pic>
        <p:nvPicPr>
          <p:cNvPr id="413" name="Picture 2" descr=""/>
          <p:cNvPicPr/>
          <p:nvPr/>
        </p:nvPicPr>
        <p:blipFill>
          <a:blip r:embed="rId7"/>
          <a:stretch/>
        </p:blipFill>
        <p:spPr>
          <a:xfrm>
            <a:off x="4781880" y="1055520"/>
            <a:ext cx="90720" cy="145440"/>
          </a:xfrm>
          <a:prstGeom prst="rect">
            <a:avLst/>
          </a:prstGeom>
          <a:ln w="0">
            <a:noFill/>
          </a:ln>
        </p:spPr>
      </p:pic>
      <p:pic>
        <p:nvPicPr>
          <p:cNvPr id="414" name="Picture 2" descr=""/>
          <p:cNvPicPr/>
          <p:nvPr/>
        </p:nvPicPr>
        <p:blipFill>
          <a:blip r:embed="rId8"/>
          <a:stretch/>
        </p:blipFill>
        <p:spPr>
          <a:xfrm>
            <a:off x="4827600" y="3164400"/>
            <a:ext cx="90720" cy="145440"/>
          </a:xfrm>
          <a:prstGeom prst="rect">
            <a:avLst/>
          </a:prstGeom>
          <a:ln w="0">
            <a:noFill/>
          </a:ln>
        </p:spPr>
      </p:pic>
      <p:pic>
        <p:nvPicPr>
          <p:cNvPr id="415" name="Picture 2" descr=""/>
          <p:cNvPicPr/>
          <p:nvPr/>
        </p:nvPicPr>
        <p:blipFill>
          <a:blip r:embed="rId9"/>
          <a:stretch/>
        </p:blipFill>
        <p:spPr>
          <a:xfrm>
            <a:off x="4796640" y="2484000"/>
            <a:ext cx="90720" cy="145440"/>
          </a:xfrm>
          <a:prstGeom prst="rect">
            <a:avLst/>
          </a:prstGeom>
          <a:ln w="0">
            <a:noFill/>
          </a:ln>
        </p:spPr>
      </p:pic>
      <p:pic>
        <p:nvPicPr>
          <p:cNvPr id="416" name="Picture 2" descr=""/>
          <p:cNvPicPr/>
          <p:nvPr/>
        </p:nvPicPr>
        <p:blipFill>
          <a:blip r:embed="rId10"/>
          <a:stretch/>
        </p:blipFill>
        <p:spPr>
          <a:xfrm>
            <a:off x="4824000" y="1620000"/>
            <a:ext cx="90720" cy="145440"/>
          </a:xfrm>
          <a:prstGeom prst="rect">
            <a:avLst/>
          </a:prstGeom>
          <a:ln w="0">
            <a:noFill/>
          </a:ln>
        </p:spPr>
      </p:pic>
      <p:pic>
        <p:nvPicPr>
          <p:cNvPr id="417" name="Picture 2" descr=""/>
          <p:cNvPicPr/>
          <p:nvPr/>
        </p:nvPicPr>
        <p:blipFill>
          <a:blip r:embed="rId11"/>
          <a:stretch/>
        </p:blipFill>
        <p:spPr>
          <a:xfrm>
            <a:off x="4808160" y="4356360"/>
            <a:ext cx="90720" cy="145440"/>
          </a:xfrm>
          <a:prstGeom prst="rect">
            <a:avLst/>
          </a:prstGeom>
          <a:ln w="0">
            <a:noFill/>
          </a:ln>
        </p:spPr>
      </p:pic>
      <p:sp>
        <p:nvSpPr>
          <p:cNvPr id="418" name="Прямоугольник 6"/>
          <p:cNvSpPr/>
          <p:nvPr/>
        </p:nvSpPr>
        <p:spPr>
          <a:xfrm>
            <a:off x="359280" y="3045240"/>
            <a:ext cx="30373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  <a:spcAft>
                <a:spcPts val="218"/>
              </a:spcAft>
            </a:pPr>
            <a:r>
              <a:rPr b="1" lang="ru-RU" sz="1300" spc="-1" strike="noStrike">
                <a:solidFill>
                  <a:srgbClr val="17375e"/>
                </a:solidFill>
                <a:latin typeface="Montserrat Medium"/>
              </a:rPr>
              <a:t>Условия получения субсидий: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419" name="Прямоугольник 7"/>
          <p:cNvSpPr/>
          <p:nvPr/>
        </p:nvSpPr>
        <p:spPr>
          <a:xfrm>
            <a:off x="237960" y="3368520"/>
            <a:ext cx="4447440" cy="36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наличие государственной регистрации работодателя до 1 января 2024 г.;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отсутствие у работодателя неисполненной обязанности по уплате налогов, сборов, страховых взносов, пеней, штрафов и процентов, подлежащих уплате в соответствии с законодательством Российской Федерации о налогах и сборах и законодательством об обязательном социальном страховании от несчастных случаев на производстве и профессиональных заболеваний, </a:t>
            </a:r>
            <a:r>
              <a:rPr b="1" lang="ru-RU" sz="1000" spc="-1" strike="noStrike">
                <a:solidFill>
                  <a:srgbClr val="000000"/>
                </a:solidFill>
                <a:latin typeface="Montserrat"/>
              </a:rPr>
              <a:t>превышающей 10 тыс. рублей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;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трудоустройство работников на условиях полного рабочего дня с учетом режима рабочего времени, установленного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правилами   внутреннего распорядка работодателя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выплата работодателем заработной платы трудоустроенным гражданам в размере не ниже величины МРОТ 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endParaRPr b="0" lang="ru-RU" sz="900" spc="-1" strike="noStrike">
              <a:latin typeface="Arial"/>
            </a:endParaRPr>
          </a:p>
          <a:p>
            <a:pPr>
              <a:lnSpc>
                <a:spcPct val="13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900" spc="-1" strike="noStrike">
              <a:latin typeface="Arial"/>
            </a:endParaRPr>
          </a:p>
        </p:txBody>
      </p:sp>
      <p:sp>
        <p:nvSpPr>
          <p:cNvPr id="420" name="object 57"/>
          <p:cNvSpPr/>
          <p:nvPr/>
        </p:nvSpPr>
        <p:spPr>
          <a:xfrm>
            <a:off x="263160" y="6037920"/>
            <a:ext cx="87840" cy="154080"/>
          </a:xfrm>
          <a:custGeom>
            <a:avLst/>
            <a:gdLst>
              <a:gd name="textAreaLeft" fmla="*/ 0 w 87840"/>
              <a:gd name="textAreaRight" fmla="*/ 88200 w 87840"/>
              <a:gd name="textAreaTop" fmla="*/ 0 h 154080"/>
              <a:gd name="textAreaBottom" fmla="*/ 154440 h 15408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object 57"/>
          <p:cNvSpPr/>
          <p:nvPr/>
        </p:nvSpPr>
        <p:spPr>
          <a:xfrm>
            <a:off x="253440" y="3479400"/>
            <a:ext cx="87840" cy="154080"/>
          </a:xfrm>
          <a:custGeom>
            <a:avLst/>
            <a:gdLst>
              <a:gd name="textAreaLeft" fmla="*/ 0 w 87840"/>
              <a:gd name="textAreaRight" fmla="*/ 88200 w 87840"/>
              <a:gd name="textAreaTop" fmla="*/ 0 h 154080"/>
              <a:gd name="textAreaBottom" fmla="*/ 154440 h 15408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object 57"/>
          <p:cNvSpPr/>
          <p:nvPr/>
        </p:nvSpPr>
        <p:spPr>
          <a:xfrm>
            <a:off x="264960" y="5425200"/>
            <a:ext cx="87840" cy="154080"/>
          </a:xfrm>
          <a:custGeom>
            <a:avLst/>
            <a:gdLst>
              <a:gd name="textAreaLeft" fmla="*/ 0 w 87840"/>
              <a:gd name="textAreaRight" fmla="*/ 88200 w 87840"/>
              <a:gd name="textAreaTop" fmla="*/ 0 h 154080"/>
              <a:gd name="textAreaBottom" fmla="*/ 154440 h 15408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object 57"/>
          <p:cNvSpPr/>
          <p:nvPr/>
        </p:nvSpPr>
        <p:spPr>
          <a:xfrm>
            <a:off x="253440" y="3842640"/>
            <a:ext cx="87840" cy="154080"/>
          </a:xfrm>
          <a:custGeom>
            <a:avLst/>
            <a:gdLst>
              <a:gd name="textAreaLeft" fmla="*/ 0 w 87840"/>
              <a:gd name="textAreaRight" fmla="*/ 88200 w 87840"/>
              <a:gd name="textAreaTop" fmla="*/ 0 h 154080"/>
              <a:gd name="textAreaBottom" fmla="*/ 154440 h 15408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2" descr=""/>
          <p:cNvPicPr/>
          <p:nvPr/>
        </p:nvPicPr>
        <p:blipFill>
          <a:blip r:embed="rId1"/>
          <a:stretch/>
        </p:blipFill>
        <p:spPr>
          <a:xfrm>
            <a:off x="8640" y="36720"/>
            <a:ext cx="9721440" cy="6867720"/>
          </a:xfrm>
          <a:prstGeom prst="rect">
            <a:avLst/>
          </a:prstGeom>
          <a:ln w="0">
            <a:noFill/>
          </a:ln>
        </p:spPr>
      </p:pic>
      <p:sp>
        <p:nvSpPr>
          <p:cNvPr id="425" name="Прямоугольник 2"/>
          <p:cNvSpPr/>
          <p:nvPr/>
        </p:nvSpPr>
        <p:spPr>
          <a:xfrm>
            <a:off x="83880" y="578880"/>
            <a:ext cx="439416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  <a:spcBef>
                <a:spcPts val="1094"/>
              </a:spcBef>
              <a:spcAft>
                <a:spcPts val="218"/>
              </a:spcAft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        </a:t>
            </a: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Кто может получить субсидию: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25000"/>
              </a:lnSpc>
              <a:spcAft>
                <a:spcPts val="218"/>
              </a:spcAf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Работодатели, включенные в перечень организаций, испытывающих потребность в привлечении работников  </a:t>
            </a:r>
            <a:r>
              <a:rPr b="1" lang="ru-RU" sz="1000" spc="-1" strike="noStrike">
                <a:solidFill>
                  <a:srgbClr val="0066cc"/>
                </a:solidFill>
                <a:latin typeface="Montserrat"/>
              </a:rPr>
              <a:t>при трудоустройстве</a:t>
            </a:r>
            <a:endParaRPr b="0" lang="ru-RU" sz="1000" spc="-1" strike="noStrike">
              <a:latin typeface="Arial"/>
            </a:endParaRPr>
          </a:p>
          <a:p>
            <a:pPr algn="just">
              <a:lnSpc>
                <a:spcPct val="125000"/>
              </a:lnSpc>
              <a:spcAft>
                <a:spcPts val="218"/>
              </a:spcAf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граждан, которые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переехали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 из других субъектов российской Федерации для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трудоустройства у работодателя, включенного в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перечни организаций, испытывающих потребность в привлечении работников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,  по востребованным профессиям (должностям, специальностям), включенным в предусмотренные перечни профессий (должностей, специальностей)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26" name="Прямоугольник 10"/>
          <p:cNvSpPr/>
          <p:nvPr/>
        </p:nvSpPr>
        <p:spPr>
          <a:xfrm>
            <a:off x="-259200" y="2160"/>
            <a:ext cx="894132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c0504d"/>
                </a:solidFill>
                <a:latin typeface="Montserrat Medium"/>
              </a:rPr>
              <a:t>Субсидирование найма</a:t>
            </a:r>
            <a:r>
              <a:rPr b="1" lang="en-US" sz="2600" spc="-1" strike="noStrike">
                <a:solidFill>
                  <a:srgbClr val="c0504d"/>
                </a:solidFill>
                <a:latin typeface="Montserrat Medium"/>
              </a:rPr>
              <a:t> </a:t>
            </a:r>
            <a:r>
              <a:rPr b="1" lang="ru-RU" sz="2600" spc="-1" strike="noStrike">
                <a:solidFill>
                  <a:srgbClr val="c0504d"/>
                </a:solidFill>
                <a:latin typeface="Montserrat Medium"/>
              </a:rPr>
              <a:t>для предприятий ОПК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427" name="object 57"/>
          <p:cNvSpPr/>
          <p:nvPr/>
        </p:nvSpPr>
        <p:spPr>
          <a:xfrm>
            <a:off x="324000" y="652320"/>
            <a:ext cx="152640" cy="239040"/>
          </a:xfrm>
          <a:custGeom>
            <a:avLst/>
            <a:gdLst>
              <a:gd name="textAreaLeft" fmla="*/ 0 w 152640"/>
              <a:gd name="textAreaRight" fmla="*/ 153000 w 152640"/>
              <a:gd name="textAreaTop" fmla="*/ 0 h 239040"/>
              <a:gd name="textAreaBottom" fmla="*/ 239400 h 23904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69b3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TextBox 4"/>
          <p:cNvSpPr/>
          <p:nvPr/>
        </p:nvSpPr>
        <p:spPr>
          <a:xfrm>
            <a:off x="328320" y="3405240"/>
            <a:ext cx="436356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  <a:spcAft>
                <a:spcPts val="218"/>
              </a:spcAft>
            </a:pPr>
            <a:r>
              <a:rPr b="1" lang="ru-RU" sz="1300" spc="-1" strike="noStrike">
                <a:solidFill>
                  <a:srgbClr val="17375e"/>
                </a:solidFill>
                <a:latin typeface="Montserrat Medium"/>
              </a:rPr>
              <a:t>Как рассчитать размер субсидии: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429" name="TextBox 13"/>
          <p:cNvSpPr/>
          <p:nvPr/>
        </p:nvSpPr>
        <p:spPr>
          <a:xfrm>
            <a:off x="850320" y="6056280"/>
            <a:ext cx="3337560" cy="5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По 3 МРОТ по истечении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3-го, 6-го, 9-го, 12-го месяцев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 </a:t>
            </a:r>
            <a:endParaRPr b="0" lang="ru-RU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с даты трудоустройства 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0" name="TextBox 14"/>
          <p:cNvSpPr/>
          <p:nvPr/>
        </p:nvSpPr>
        <p:spPr>
          <a:xfrm>
            <a:off x="4884840" y="772200"/>
            <a:ext cx="4811040" cy="14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  <a:spcAft>
                <a:spcPts val="218"/>
              </a:spcAft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               </a:t>
            </a: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Условия получения субсидий: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94"/>
              </a:spcBef>
            </a:pPr>
            <a:endParaRPr b="0" lang="ru-RU" sz="100" spc="-1" strike="noStrike">
              <a:latin typeface="Arial"/>
            </a:endParaRPr>
          </a:p>
          <a:p>
            <a:pPr>
              <a:lnSpc>
                <a:spcPct val="13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</p:txBody>
      </p:sp>
      <p:pic>
        <p:nvPicPr>
          <p:cNvPr id="431" name="Picture 2" descr=""/>
          <p:cNvPicPr/>
          <p:nvPr/>
        </p:nvPicPr>
        <p:blipFill>
          <a:blip r:embed="rId2"/>
          <a:stretch/>
        </p:blipFill>
        <p:spPr>
          <a:xfrm>
            <a:off x="4825800" y="1310760"/>
            <a:ext cx="90720" cy="141120"/>
          </a:xfrm>
          <a:prstGeom prst="rect">
            <a:avLst/>
          </a:prstGeom>
          <a:ln w="0">
            <a:noFill/>
          </a:ln>
        </p:spPr>
      </p:pic>
      <p:pic>
        <p:nvPicPr>
          <p:cNvPr id="432" name="Picture 3" descr=""/>
          <p:cNvPicPr/>
          <p:nvPr/>
        </p:nvPicPr>
        <p:blipFill>
          <a:blip r:embed="rId3"/>
          <a:stretch/>
        </p:blipFill>
        <p:spPr>
          <a:xfrm>
            <a:off x="4824720" y="2096640"/>
            <a:ext cx="89640" cy="143280"/>
          </a:xfrm>
          <a:prstGeom prst="rect">
            <a:avLst/>
          </a:prstGeom>
          <a:ln w="0">
            <a:noFill/>
          </a:ln>
        </p:spPr>
      </p:pic>
      <p:pic>
        <p:nvPicPr>
          <p:cNvPr id="433" name="Picture 6" descr="https://cdn-icons-png.flaticon.com/512/6624/6624298.png"/>
          <p:cNvPicPr/>
          <p:nvPr/>
        </p:nvPicPr>
        <p:blipFill>
          <a:blip r:embed="rId4"/>
          <a:stretch/>
        </p:blipFill>
        <p:spPr>
          <a:xfrm>
            <a:off x="272880" y="4795200"/>
            <a:ext cx="416520" cy="520920"/>
          </a:xfrm>
          <a:prstGeom prst="rect">
            <a:avLst/>
          </a:prstGeom>
          <a:ln w="0">
            <a:noFill/>
          </a:ln>
        </p:spPr>
      </p:pic>
      <p:pic>
        <p:nvPicPr>
          <p:cNvPr id="434" name="Picture 8" descr="https://cdn-icons-png.flaticon.com/512/3012/3012365.png"/>
          <p:cNvPicPr/>
          <p:nvPr/>
        </p:nvPicPr>
        <p:blipFill>
          <a:blip r:embed="rId5"/>
          <a:stretch/>
        </p:blipFill>
        <p:spPr>
          <a:xfrm>
            <a:off x="324000" y="5388480"/>
            <a:ext cx="391680" cy="489960"/>
          </a:xfrm>
          <a:prstGeom prst="rect">
            <a:avLst/>
          </a:prstGeom>
          <a:ln w="0">
            <a:noFill/>
          </a:ln>
        </p:spPr>
      </p:pic>
      <p:pic>
        <p:nvPicPr>
          <p:cNvPr id="435" name="Picture 10" descr="https://cdn-icons-png.flaticon.com/512/9069/9069586.png"/>
          <p:cNvPicPr/>
          <p:nvPr/>
        </p:nvPicPr>
        <p:blipFill>
          <a:blip r:embed="rId6"/>
          <a:stretch/>
        </p:blipFill>
        <p:spPr>
          <a:xfrm>
            <a:off x="324000" y="6096240"/>
            <a:ext cx="430200" cy="538200"/>
          </a:xfrm>
          <a:prstGeom prst="rect">
            <a:avLst/>
          </a:prstGeom>
          <a:ln w="0">
            <a:noFill/>
          </a:ln>
        </p:spPr>
      </p:pic>
      <p:sp>
        <p:nvSpPr>
          <p:cNvPr id="436" name="TextBox 30"/>
          <p:cNvSpPr/>
          <p:nvPr/>
        </p:nvSpPr>
        <p:spPr>
          <a:xfrm>
            <a:off x="723600" y="4892040"/>
            <a:ext cx="3316680" cy="2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МРОТ </a:t>
            </a:r>
            <a:r>
              <a:rPr b="0" lang="ru-RU" sz="1000" spc="-1" strike="noStrike">
                <a:solidFill>
                  <a:srgbClr val="000000"/>
                </a:solidFill>
                <a:latin typeface="Calibri"/>
              </a:rPr>
              <a:t>в 2024 году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19 242   рублей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7" name="TextBox 31"/>
          <p:cNvSpPr/>
          <p:nvPr/>
        </p:nvSpPr>
        <p:spPr>
          <a:xfrm>
            <a:off x="754560" y="5388480"/>
            <a:ext cx="3672360" cy="5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увеличенный на районный коэффициент и страховые взносы в государственные внебюджетные фонды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438" name="Picture 2" descr=""/>
          <p:cNvPicPr/>
          <p:nvPr/>
        </p:nvPicPr>
        <p:blipFill>
          <a:blip r:embed="rId7"/>
          <a:stretch/>
        </p:blipFill>
        <p:spPr>
          <a:xfrm>
            <a:off x="4839120" y="2516760"/>
            <a:ext cx="90720" cy="141120"/>
          </a:xfrm>
          <a:prstGeom prst="rect">
            <a:avLst/>
          </a:prstGeom>
          <a:ln w="0">
            <a:noFill/>
          </a:ln>
        </p:spPr>
      </p:pic>
      <p:sp>
        <p:nvSpPr>
          <p:cNvPr id="439" name="Прямоугольник 1"/>
          <p:cNvSpPr/>
          <p:nvPr/>
        </p:nvSpPr>
        <p:spPr>
          <a:xfrm>
            <a:off x="58680" y="3778560"/>
            <a:ext cx="4650840" cy="89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3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Выплата работодателям составит 12 МРОТ, увеличенный на районный коэффициент и страховые взносы в государственные внебюджетные фонды, и осуществится в следующем порядке в следующем порядке: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40" name="object 57"/>
          <p:cNvSpPr/>
          <p:nvPr/>
        </p:nvSpPr>
        <p:spPr>
          <a:xfrm>
            <a:off x="5410440" y="772200"/>
            <a:ext cx="175680" cy="286920"/>
          </a:xfrm>
          <a:custGeom>
            <a:avLst/>
            <a:gdLst>
              <a:gd name="textAreaLeft" fmla="*/ 0 w 175680"/>
              <a:gd name="textAreaRight" fmla="*/ 176040 w 175680"/>
              <a:gd name="textAreaTop" fmla="*/ 0 h 286920"/>
              <a:gd name="textAreaBottom" fmla="*/ 287280 h 28692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Прямоугольник 19"/>
          <p:cNvSpPr/>
          <p:nvPr/>
        </p:nvSpPr>
        <p:spPr>
          <a:xfrm>
            <a:off x="4840560" y="1217520"/>
            <a:ext cx="4899240" cy="28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трудоустройство работников на условиях полного рабочего дня с           учетом режима рабочего времени, установленного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правилами   внутреннего распорядка работодателя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выплата работодателем заработной платы трудоустроенным гражданам в размере не ниже величины МРОТ 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включение работодателя в </a:t>
            </a:r>
            <a:r>
              <a:rPr b="0" i="1" lang="ru-RU" sz="1000" spc="-1" strike="noStrike">
                <a:solidFill>
                  <a:srgbClr val="17375e"/>
                </a:solidFill>
                <a:latin typeface="Montserrat"/>
              </a:rPr>
              <a:t>перечень организаций;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привлечение работников определенных профессий (должностей,     специальностей), включенных в перечень профессий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( перечни организаций и вакансий утверждаются исполнительными органами субъектов Российской Федерации, и  </a:t>
            </a:r>
            <a:r>
              <a:rPr b="0" i="1" lang="ru-RU" sz="1000" spc="-1" strike="noStrike">
                <a:solidFill>
                  <a:srgbClr val="000000"/>
                </a:solidFill>
                <a:latin typeface="Montserrat"/>
              </a:rPr>
              <a:t>публикуются на официальных сайтах соответствующих высших исполнительных органов субъектов Российской Федерации).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900" spc="-1" strike="noStrike">
              <a:latin typeface="Arial"/>
            </a:endParaRPr>
          </a:p>
        </p:txBody>
      </p:sp>
      <p:pic>
        <p:nvPicPr>
          <p:cNvPr id="442" name="Picture 3" descr=""/>
          <p:cNvPicPr/>
          <p:nvPr/>
        </p:nvPicPr>
        <p:blipFill>
          <a:blip r:embed="rId8"/>
          <a:stretch/>
        </p:blipFill>
        <p:spPr>
          <a:xfrm>
            <a:off x="8481240" y="5494320"/>
            <a:ext cx="1079640" cy="11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icture 2" descr=""/>
          <p:cNvPicPr/>
          <p:nvPr/>
        </p:nvPicPr>
        <p:blipFill>
          <a:blip r:embed="rId1"/>
          <a:stretch/>
        </p:blipFill>
        <p:spPr>
          <a:xfrm>
            <a:off x="42840" y="-33840"/>
            <a:ext cx="9721440" cy="6867720"/>
          </a:xfrm>
          <a:prstGeom prst="rect">
            <a:avLst/>
          </a:prstGeom>
          <a:ln w="0">
            <a:noFill/>
          </a:ln>
        </p:spPr>
      </p:pic>
      <p:sp>
        <p:nvSpPr>
          <p:cNvPr id="444" name="Прямоугольник 10"/>
          <p:cNvSpPr/>
          <p:nvPr/>
        </p:nvSpPr>
        <p:spPr>
          <a:xfrm>
            <a:off x="119160" y="2160"/>
            <a:ext cx="357552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c0504d"/>
                </a:solidFill>
                <a:latin typeface="Montserrat Medium"/>
              </a:rPr>
              <a:t>Новое на 2024 год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445" name="object 57"/>
          <p:cNvSpPr/>
          <p:nvPr/>
        </p:nvSpPr>
        <p:spPr>
          <a:xfrm>
            <a:off x="328320" y="698040"/>
            <a:ext cx="152640" cy="239040"/>
          </a:xfrm>
          <a:custGeom>
            <a:avLst/>
            <a:gdLst>
              <a:gd name="textAreaLeft" fmla="*/ 0 w 152640"/>
              <a:gd name="textAreaRight" fmla="*/ 153000 w 152640"/>
              <a:gd name="textAreaTop" fmla="*/ 0 h 239040"/>
              <a:gd name="textAreaBottom" fmla="*/ 239400 h 23904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69b3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TextBox 4"/>
          <p:cNvSpPr/>
          <p:nvPr/>
        </p:nvSpPr>
        <p:spPr>
          <a:xfrm>
            <a:off x="306720" y="2715480"/>
            <a:ext cx="436356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  <a:spcAft>
                <a:spcPts val="218"/>
              </a:spcAft>
            </a:pPr>
            <a:r>
              <a:rPr b="1" lang="ru-RU" sz="1300" spc="-1" strike="noStrike">
                <a:solidFill>
                  <a:srgbClr val="17375e"/>
                </a:solidFill>
                <a:latin typeface="Montserrat Medium"/>
              </a:rPr>
              <a:t>Как рассчитать размер субсидии: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447" name="TextBox 13"/>
          <p:cNvSpPr/>
          <p:nvPr/>
        </p:nvSpPr>
        <p:spPr>
          <a:xfrm>
            <a:off x="819720" y="5585760"/>
            <a:ext cx="3337560" cy="7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1 МРОТ по истечении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1-го месяца,</a:t>
            </a:r>
            <a:endParaRPr b="0" lang="ru-RU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2 МРОТ по истечении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3-го месяца,</a:t>
            </a:r>
            <a:endParaRPr b="0" lang="ru-RU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3 МРОТ по истечении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6-го месяца</a:t>
            </a:r>
            <a:endParaRPr b="0" lang="ru-RU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с даты трудоустройства 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48" name="TextBox 14"/>
          <p:cNvSpPr/>
          <p:nvPr/>
        </p:nvSpPr>
        <p:spPr>
          <a:xfrm>
            <a:off x="5311440" y="2856960"/>
            <a:ext cx="4057200" cy="169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  <a:spcAft>
                <a:spcPts val="218"/>
              </a:spcAft>
            </a:pP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               </a:t>
            </a:r>
            <a:r>
              <a:rPr b="1" lang="ru-RU" sz="1500" spc="-1" strike="noStrike">
                <a:solidFill>
                  <a:srgbClr val="17375e"/>
                </a:solidFill>
                <a:latin typeface="Montserrat Medium"/>
              </a:rPr>
              <a:t>Условия получения субсидий: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94"/>
              </a:spcBef>
              <a:spcAft>
                <a:spcPts val="218"/>
              </a:spcAft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На работу принимается гражданин,</a:t>
            </a:r>
            <a:r>
              <a:rPr b="0" i="1" lang="ru-RU" sz="1000" spc="-1" strike="noStrike" u="sng">
                <a:solidFill>
                  <a:srgbClr val="000000"/>
                </a:solidFill>
                <a:uFillTx/>
                <a:latin typeface="Montserrat"/>
              </a:rPr>
              <a:t> признанный в    установленном порядке инвалидом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29"/>
              </a:spcBef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</p:txBody>
      </p:sp>
      <p:pic>
        <p:nvPicPr>
          <p:cNvPr id="449" name="Picture 2" descr=""/>
          <p:cNvPicPr/>
          <p:nvPr/>
        </p:nvPicPr>
        <p:blipFill>
          <a:blip r:embed="rId2"/>
          <a:stretch/>
        </p:blipFill>
        <p:spPr>
          <a:xfrm>
            <a:off x="6138000" y="4736520"/>
            <a:ext cx="90720" cy="1411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3" descr=""/>
          <p:cNvPicPr/>
          <p:nvPr/>
        </p:nvPicPr>
        <p:blipFill>
          <a:blip r:embed="rId3"/>
          <a:stretch/>
        </p:blipFill>
        <p:spPr>
          <a:xfrm>
            <a:off x="5267160" y="3899160"/>
            <a:ext cx="89640" cy="14328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6" descr="https://cdn-icons-png.flaticon.com/512/6624/6624298.png"/>
          <p:cNvPicPr/>
          <p:nvPr/>
        </p:nvPicPr>
        <p:blipFill>
          <a:blip r:embed="rId4"/>
          <a:stretch/>
        </p:blipFill>
        <p:spPr>
          <a:xfrm>
            <a:off x="338400" y="4295520"/>
            <a:ext cx="285840" cy="357480"/>
          </a:xfrm>
          <a:prstGeom prst="rect">
            <a:avLst/>
          </a:prstGeom>
          <a:ln w="0">
            <a:noFill/>
          </a:ln>
        </p:spPr>
      </p:pic>
      <p:pic>
        <p:nvPicPr>
          <p:cNvPr id="452" name="Picture 8" descr="https://cdn-icons-png.flaticon.com/512/3012/3012365.png"/>
          <p:cNvPicPr/>
          <p:nvPr/>
        </p:nvPicPr>
        <p:blipFill>
          <a:blip r:embed="rId5"/>
          <a:stretch/>
        </p:blipFill>
        <p:spPr>
          <a:xfrm>
            <a:off x="373320" y="4963320"/>
            <a:ext cx="216000" cy="270360"/>
          </a:xfrm>
          <a:prstGeom prst="rect">
            <a:avLst/>
          </a:prstGeom>
          <a:ln w="0">
            <a:noFill/>
          </a:ln>
        </p:spPr>
      </p:pic>
      <p:pic>
        <p:nvPicPr>
          <p:cNvPr id="453" name="Picture 10" descr="https://cdn-icons-png.flaticon.com/512/9069/9069586.png"/>
          <p:cNvPicPr/>
          <p:nvPr/>
        </p:nvPicPr>
        <p:blipFill>
          <a:blip r:embed="rId6"/>
          <a:stretch/>
        </p:blipFill>
        <p:spPr>
          <a:xfrm>
            <a:off x="380520" y="5636520"/>
            <a:ext cx="335520" cy="419760"/>
          </a:xfrm>
          <a:prstGeom prst="rect">
            <a:avLst/>
          </a:prstGeom>
          <a:ln w="0">
            <a:noFill/>
          </a:ln>
        </p:spPr>
      </p:pic>
      <p:sp>
        <p:nvSpPr>
          <p:cNvPr id="454" name="TextBox 30"/>
          <p:cNvSpPr/>
          <p:nvPr/>
        </p:nvSpPr>
        <p:spPr>
          <a:xfrm>
            <a:off x="716400" y="4273560"/>
            <a:ext cx="331668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300" spc="-1" strike="noStrike">
                <a:solidFill>
                  <a:srgbClr val="c00000"/>
                </a:solidFill>
                <a:latin typeface="Montserrat"/>
              </a:rPr>
              <a:t>МРОТ </a:t>
            </a: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в 2024 году  </a:t>
            </a:r>
            <a:r>
              <a:rPr b="1" lang="ru-RU" sz="1300" spc="-1" strike="noStrike">
                <a:solidFill>
                  <a:srgbClr val="c00000"/>
                </a:solidFill>
                <a:latin typeface="Montserrat"/>
              </a:rPr>
              <a:t>19 242   рублей,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455" name="TextBox 31"/>
          <p:cNvSpPr/>
          <p:nvPr/>
        </p:nvSpPr>
        <p:spPr>
          <a:xfrm>
            <a:off x="720720" y="4783680"/>
            <a:ext cx="3672360" cy="5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увеличенный на районный коэффициент и страховые взносы в государственные внебюджетные фонды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456" name="Picture 2" descr=""/>
          <p:cNvPicPr/>
          <p:nvPr/>
        </p:nvPicPr>
        <p:blipFill>
          <a:blip r:embed="rId7"/>
          <a:stretch/>
        </p:blipFill>
        <p:spPr>
          <a:xfrm>
            <a:off x="5266080" y="3258360"/>
            <a:ext cx="90720" cy="141120"/>
          </a:xfrm>
          <a:prstGeom prst="rect">
            <a:avLst/>
          </a:prstGeom>
          <a:ln w="0">
            <a:noFill/>
          </a:ln>
        </p:spPr>
      </p:pic>
      <p:sp>
        <p:nvSpPr>
          <p:cNvPr id="457" name="Прямоугольник 1"/>
          <p:cNvSpPr/>
          <p:nvPr/>
        </p:nvSpPr>
        <p:spPr>
          <a:xfrm>
            <a:off x="38520" y="3075480"/>
            <a:ext cx="4354920" cy="89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3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Выплата работодателям составит 6 МРОТ, увеличенные на районный коэффициент и страховые взносы в государственные внебюджетные фонды,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и осуществится в следующем порядке</a:t>
            </a:r>
            <a:r>
              <a:rPr b="0" lang="ru-RU" sz="900" spc="-1" strike="noStrike">
                <a:solidFill>
                  <a:srgbClr val="17375e"/>
                </a:solidFill>
                <a:latin typeface="Montserrat"/>
              </a:rPr>
              <a:t>: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458" name="object 57"/>
          <p:cNvSpPr/>
          <p:nvPr/>
        </p:nvSpPr>
        <p:spPr>
          <a:xfrm>
            <a:off x="5894280" y="2931840"/>
            <a:ext cx="175680" cy="286920"/>
          </a:xfrm>
          <a:custGeom>
            <a:avLst/>
            <a:gdLst>
              <a:gd name="textAreaLeft" fmla="*/ 0 w 175680"/>
              <a:gd name="textAreaRight" fmla="*/ 176040 w 175680"/>
              <a:gd name="textAreaTop" fmla="*/ 0 h 286920"/>
              <a:gd name="textAreaBottom" fmla="*/ 287280 h 28692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Прямоугольник 3"/>
          <p:cNvSpPr/>
          <p:nvPr/>
        </p:nvSpPr>
        <p:spPr>
          <a:xfrm>
            <a:off x="501120" y="615960"/>
            <a:ext cx="4742280" cy="14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Montserrat"/>
              </a:rPr>
              <a:t>С 1 января господдержку могут получить трудоустроившие инвалидов ИП, являющиеся гражданами с инвалидностью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Montserrat"/>
              </a:rPr>
              <a:t>и предприятия, где учредителем является либо гражданин с инвалидностью, либо общественная организация инвалидов.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60" name="Прямоугольник 5"/>
          <p:cNvSpPr/>
          <p:nvPr/>
        </p:nvSpPr>
        <p:spPr>
          <a:xfrm>
            <a:off x="5266080" y="3825000"/>
            <a:ext cx="4025160" cy="14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Работодатель является либо: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индивидуальным предпринимателем, относящимся к категории физических лиц, </a:t>
            </a:r>
            <a:r>
              <a:rPr b="0" i="1" lang="ru-RU" sz="1000" spc="-1" strike="noStrike" u="sng">
                <a:solidFill>
                  <a:srgbClr val="000000"/>
                </a:solidFill>
                <a:uFillTx/>
                <a:latin typeface="Montserrat"/>
              </a:rPr>
              <a:t>признанных в установленном порядке инвалидами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, 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	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либо работодателем, учредителем которого являются физические лица, </a:t>
            </a:r>
            <a:r>
              <a:rPr b="0" i="1" lang="ru-RU" sz="1000" spc="-1" strike="noStrike" u="sng">
                <a:solidFill>
                  <a:srgbClr val="000000"/>
                </a:solidFill>
                <a:uFillTx/>
                <a:latin typeface="Montserrat"/>
              </a:rPr>
              <a:t>признанные в установленном порядке инвалидами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</a:rPr>
              <a:t>, и (или) общероссийские общественные организации инвалидов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461" name="Picture 2" descr=""/>
          <p:cNvPicPr/>
          <p:nvPr/>
        </p:nvPicPr>
        <p:blipFill>
          <a:blip r:embed="rId8"/>
          <a:stretch/>
        </p:blipFill>
        <p:spPr>
          <a:xfrm>
            <a:off x="6138000" y="4073040"/>
            <a:ext cx="90720" cy="141120"/>
          </a:xfrm>
          <a:prstGeom prst="rect">
            <a:avLst/>
          </a:prstGeom>
          <a:ln w="0">
            <a:noFill/>
          </a:ln>
        </p:spPr>
      </p:pic>
      <p:pic>
        <p:nvPicPr>
          <p:cNvPr id="462" name="Picture 2" descr=""/>
          <p:cNvPicPr/>
          <p:nvPr/>
        </p:nvPicPr>
        <p:blipFill>
          <a:blip r:embed="rId9"/>
          <a:stretch/>
        </p:blipFill>
        <p:spPr>
          <a:xfrm>
            <a:off x="5703120" y="402480"/>
            <a:ext cx="2109960" cy="208152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3" descr=""/>
          <p:cNvPicPr/>
          <p:nvPr/>
        </p:nvPicPr>
        <p:blipFill>
          <a:blip r:embed="rId10"/>
          <a:stretch/>
        </p:blipFill>
        <p:spPr>
          <a:xfrm>
            <a:off x="8619480" y="5494320"/>
            <a:ext cx="941400" cy="11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Группа 1"/>
          <p:cNvGrpSpPr/>
          <p:nvPr/>
        </p:nvGrpSpPr>
        <p:grpSpPr>
          <a:xfrm>
            <a:off x="-396720" y="-108000"/>
            <a:ext cx="9721440" cy="6870240"/>
            <a:chOff x="-396720" y="-108000"/>
            <a:chExt cx="9721440" cy="6870240"/>
          </a:xfrm>
        </p:grpSpPr>
        <p:pic>
          <p:nvPicPr>
            <p:cNvPr id="465" name="Picture 8" descr="A picture containing building, indoor, bathroom, white&#10;&#10;Description automatically generated"/>
            <p:cNvPicPr/>
            <p:nvPr/>
          </p:nvPicPr>
          <p:blipFill>
            <a:blip r:embed="rId1"/>
            <a:stretch/>
          </p:blipFill>
          <p:spPr>
            <a:xfrm>
              <a:off x="-396720" y="-108000"/>
              <a:ext cx="9721440" cy="6870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6" name="Рисунок 7" descr=""/>
            <p:cNvPicPr/>
            <p:nvPr/>
          </p:nvPicPr>
          <p:blipFill>
            <a:blip r:embed="rId2"/>
            <a:stretch/>
          </p:blipFill>
          <p:spPr>
            <a:xfrm>
              <a:off x="7947000" y="131400"/>
              <a:ext cx="1137960" cy="594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7" name="Прямоугольник 10"/>
          <p:cNvSpPr/>
          <p:nvPr/>
        </p:nvSpPr>
        <p:spPr>
          <a:xfrm>
            <a:off x="487800" y="684000"/>
            <a:ext cx="5706000" cy="5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080" rIns="100080" tIns="50040" bIns="50040" anchor="t">
            <a:spAutoFit/>
          </a:bodyPr>
          <a:p>
            <a:pPr>
              <a:lnSpc>
                <a:spcPct val="100000"/>
              </a:lnSpc>
            </a:pPr>
            <a:r>
              <a:rPr b="1" lang="ru-RU" sz="3100" spc="-1" strike="noStrike">
                <a:solidFill>
                  <a:srgbClr val="c0504d"/>
                </a:solidFill>
                <a:latin typeface="Montserrat Medium"/>
              </a:rPr>
              <a:t>Общественные   работы 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468" name="Прямоугольник 20"/>
          <p:cNvSpPr/>
          <p:nvPr/>
        </p:nvSpPr>
        <p:spPr>
          <a:xfrm>
            <a:off x="311040" y="1476000"/>
            <a:ext cx="8293320" cy="155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</a:pPr>
            <a:r>
              <a:rPr b="1" lang="ru-RU" sz="1900" spc="-1" strike="noStrike">
                <a:solidFill>
                  <a:srgbClr val="17375e"/>
                </a:solidFill>
                <a:latin typeface="Montserrat Medium"/>
              </a:rPr>
              <a:t>Как  Работодателю  принять   участие:</a:t>
            </a:r>
            <a:endParaRPr b="0" lang="ru-RU" sz="19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94"/>
              </a:spcBef>
            </a:pPr>
            <a:endParaRPr b="0" lang="ru-RU" sz="8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000" spc="-1" strike="noStrike">
                <a:solidFill>
                  <a:srgbClr val="17375e"/>
                </a:solidFill>
                <a:latin typeface="Montserrat"/>
              </a:rPr>
              <a:t>1 шаг: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Через личный кабинет на Единой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цифровой платформе «Работа  России» 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	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разместить  вакансию  заполнить  Заявление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	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на  получение  государственной услуги по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	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содействию  в подборе необходимых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	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работников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1" lang="ru-RU" sz="1000" spc="-1" strike="noStrike">
                <a:solidFill>
                  <a:srgbClr val="1f497d"/>
                </a:solidFill>
                <a:latin typeface="Montserrat"/>
              </a:rPr>
              <a:t>2.шаг. Заключение Соглашения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ru-RU" sz="1000" spc="-1" strike="noStrike">
              <a:latin typeface="Arial"/>
            </a:endParaRPr>
          </a:p>
        </p:txBody>
      </p:sp>
      <p:sp>
        <p:nvSpPr>
          <p:cNvPr id="469" name="Прямоугольник 25"/>
          <p:cNvSpPr/>
          <p:nvPr/>
        </p:nvSpPr>
        <p:spPr>
          <a:xfrm>
            <a:off x="2872440" y="3204360"/>
            <a:ext cx="4273200" cy="62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>
              <a:lnSpc>
                <a:spcPct val="90000"/>
              </a:lnSpc>
              <a:spcBef>
                <a:spcPts val="1094"/>
              </a:spcBef>
            </a:pPr>
            <a:r>
              <a:rPr b="1" lang="ru-RU" sz="1900" spc="-1" strike="noStrike">
                <a:solidFill>
                  <a:srgbClr val="17375e"/>
                </a:solidFill>
                <a:latin typeface="Montserrat Medium"/>
              </a:rPr>
              <a:t>Принять  участие  могут   Граждане: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470" name="object 57"/>
          <p:cNvSpPr/>
          <p:nvPr/>
        </p:nvSpPr>
        <p:spPr>
          <a:xfrm>
            <a:off x="2381040" y="4386600"/>
            <a:ext cx="175320" cy="286920"/>
          </a:xfrm>
          <a:custGeom>
            <a:avLst/>
            <a:gdLst>
              <a:gd name="textAreaLeft" fmla="*/ 0 w 175320"/>
              <a:gd name="textAreaRight" fmla="*/ 175680 w 175320"/>
              <a:gd name="textAreaTop" fmla="*/ 0 h 286920"/>
              <a:gd name="textAreaBottom" fmla="*/ 287280 h 28692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69b3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object 57"/>
          <p:cNvSpPr/>
          <p:nvPr/>
        </p:nvSpPr>
        <p:spPr>
          <a:xfrm>
            <a:off x="2380680" y="3996360"/>
            <a:ext cx="175680" cy="286920"/>
          </a:xfrm>
          <a:custGeom>
            <a:avLst/>
            <a:gdLst>
              <a:gd name="textAreaLeft" fmla="*/ 0 w 175680"/>
              <a:gd name="textAreaRight" fmla="*/ 176040 w 175680"/>
              <a:gd name="textAreaTop" fmla="*/ 0 h 286920"/>
              <a:gd name="textAreaBottom" fmla="*/ 287280 h 286920"/>
            </a:gdLst>
            <a:ahLst/>
            <a:rect l="textAreaLeft" t="textAreaTop" r="textAreaRight" b="textAreaBottom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Прямоугольник 29"/>
          <p:cNvSpPr/>
          <p:nvPr/>
        </p:nvSpPr>
        <p:spPr>
          <a:xfrm>
            <a:off x="2556720" y="3996360"/>
            <a:ext cx="6047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t">
            <a:spAutoFit/>
          </a:bodyPr>
          <a:p>
            <a:pPr algn="just">
              <a:lnSpc>
                <a:spcPct val="110000"/>
              </a:lnSpc>
              <a:tabLst>
                <a:tab algn="l" pos="156888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зарегистрированные  в  целях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поиска</a:t>
            </a: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подходящей  работы</a:t>
            </a:r>
            <a:endParaRPr b="0" lang="ru-RU" sz="1000" spc="-1" strike="noStrike">
              <a:latin typeface="Arial"/>
            </a:endParaRPr>
          </a:p>
          <a:p>
            <a:pPr algn="just">
              <a:lnSpc>
                <a:spcPct val="110000"/>
              </a:lnSpc>
              <a:tabLst>
                <a:tab algn="l" pos="1568880"/>
              </a:tabLst>
            </a:pPr>
            <a:endParaRPr b="0" lang="ru-RU" sz="1000" spc="-1" strike="noStrike">
              <a:latin typeface="Arial"/>
            </a:endParaRPr>
          </a:p>
          <a:p>
            <a:pPr algn="just">
              <a:lnSpc>
                <a:spcPct val="110000"/>
              </a:lnSpc>
              <a:tabLst>
                <a:tab algn="l" pos="1568880"/>
              </a:tabLst>
            </a:pPr>
            <a:r>
              <a:rPr b="0" lang="ru-RU" sz="1000" spc="-1" strike="noStrike">
                <a:solidFill>
                  <a:srgbClr val="17375e"/>
                </a:solidFill>
                <a:latin typeface="Montserrat"/>
              </a:rPr>
              <a:t>зарегистрированные  в  качестве  </a:t>
            </a:r>
            <a:r>
              <a:rPr b="1" lang="ru-RU" sz="1000" spc="-1" strike="noStrike">
                <a:solidFill>
                  <a:srgbClr val="c00000"/>
                </a:solidFill>
                <a:latin typeface="Montserrat"/>
              </a:rPr>
              <a:t>безработных</a:t>
            </a: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Шаблон УТЗ (нов.)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Шаблон УТЗ (нов.)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4_Шаблон УТЗ (нов.)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2_Шаблон УТЗ (нов.)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3_Шаблон УТЗ (нов.)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2_Шаблон УТЗ (нов.)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3_Шаблон УТЗ (нов.)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1_Совет по делам инв.18.12.19">
  <a:themeElements>
    <a:clrScheme name="Другая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25204</TotalTime>
  <Application>LibreOffice/7.4.1.2$Windows_X86_64 LibreOffice_project/3c58a8f3a960df8bc8fd77b461821e42c061c5f0</Application>
  <AppVersion>15.0000</AppVersion>
  <Words>1045</Words>
  <Paragraphs>196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2020-02-07T09:45:48Z</dcterms:created>
  <dc:creator>Вягянен Наталья Николаевна</dc:creator>
  <dc:description/>
  <dc:language>ru-RU</dc:language>
  <cp:lastModifiedBy/>
  <cp:lastPrinted>2024-07-01T05:46:20Z</cp:lastPrinted>
  <dcterms:modified xsi:type="dcterms:W3CDTF">2024-07-01T09:09:38Z</dcterms:modified>
  <cp:revision>765</cp:revision>
  <dc:subject/>
  <dc:title>Об итогах работы Управления труда и занятости Республики Карелия и подведомственных государственных учреждений в 2019 году и основных задачах ведомства на 2020 год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Произвольный</vt:lpwstr>
  </property>
  <property fmtid="{D5CDD505-2E9C-101B-9397-08002B2CF9AE}" pid="4" name="Slides">
    <vt:i4>19</vt:i4>
  </property>
</Properties>
</file>