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12" r:id="rId3"/>
    <p:sldId id="276" r:id="rId4"/>
    <p:sldId id="274" r:id="rId5"/>
    <p:sldId id="268" r:id="rId6"/>
    <p:sldId id="281" r:id="rId7"/>
    <p:sldId id="282" r:id="rId8"/>
    <p:sldId id="289" r:id="rId9"/>
    <p:sldId id="270" r:id="rId10"/>
    <p:sldId id="296" r:id="rId11"/>
    <p:sldId id="277" r:id="rId12"/>
    <p:sldId id="269" r:id="rId13"/>
    <p:sldId id="286" r:id="rId14"/>
    <p:sldId id="278" r:id="rId15"/>
    <p:sldId id="279" r:id="rId16"/>
    <p:sldId id="272" r:id="rId17"/>
    <p:sldId id="313" r:id="rId18"/>
  </p:sldIdLst>
  <p:sldSz cx="12192000" cy="6858000"/>
  <p:notesSz cx="6735763" cy="9866313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:pr="smNativeData" xmlns:p14="http://schemas.microsoft.com/office/powerpoint/2010/main" xmlns="" dt="1742738100" val="982" revOS="4"/>
      <pr:smFileRevision xmlns:pr="smNativeData" xmlns:p14="http://schemas.microsoft.com/office/powerpoint/2010/main" xmlns="" dt="1742738100" val="101"/>
      <pr:guideOptions xmlns:pr="smNativeData" xmlns:p14="http://schemas.microsoft.com/office/powerpoint/2010/main" xmlns="" dt="1742738100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" d="100"/>
        <a:sy n="14" d="100"/>
      </p:scale>
      <p:origin x="0" y="0"/>
    </p:cViewPr>
  </p:sorterViewPr>
  <p:notesViewPr>
    <p:cSldViewPr snapToGrid="0">
      <p:cViewPr>
        <p:scale>
          <a:sx n="62" d="100"/>
          <a:sy n="62" d="100"/>
        </p:scale>
        <p:origin x="514" y="204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PURAAAMAw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19095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AAAAAG0pAAAMAwAAEAAAACYAAAAIAAAAP48AAAAAAAA="/>
              </a:ext>
            </a:extLst>
          </p:cNvSpPr>
          <p:nvPr>
            <p:ph type="dt" sz="quarter" idx="1"/>
          </p:nvPr>
        </p:nvSpPr>
        <p:spPr>
          <a:xfrm>
            <a:off x="3815080" y="0"/>
            <a:ext cx="2919095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2331-7F59-AFD5-1742-89806D0CE1DC}" type="datetime1">
              <a:t>24.03.2025</a:t>
            </a:fld>
            <a:endParaRPr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pjkAAPURAACyPAAAEAAAACYAAAAIAAAAv48AAAAAAAA="/>
              </a:ext>
            </a:extLst>
          </p:cNvSpPr>
          <p:nvPr>
            <p:ph type="ftr" sz="quarter" idx="2"/>
          </p:nvPr>
        </p:nvSpPr>
        <p:spPr>
          <a:xfrm>
            <a:off x="0" y="9371330"/>
            <a:ext cx="2919095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pjkAAG0pAACyPAAAEAAAACYAAAAIAAAAv48AAAAAAAA="/>
              </a:ext>
            </a:extLst>
          </p:cNvSpPr>
          <p:nvPr>
            <p:ph type="sldNum" sz="quarter" idx="3"/>
          </p:nvPr>
        </p:nvSpPr>
        <p:spPr>
          <a:xfrm>
            <a:off x="3815080" y="9371330"/>
            <a:ext cx="2919095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0BAF-E159-AFFD-1742-17A8450CE142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PYRAAAMAw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19730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AAAAAG0pAAAMAwAAEAAAACYAAAAIAAAAP48AAAAAAAA="/>
              </a:ext>
            </a:extLst>
          </p:cNvSpPr>
          <p:nvPr>
            <p:ph type="dt" idx="1"/>
          </p:nvPr>
        </p:nvSpPr>
        <p:spPr>
          <a:xfrm>
            <a:off x="3815080" y="0"/>
            <a:ext cx="2919095" cy="4953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786F-2159-AF8E-1742-D7DB360CE182}" type="datetime1">
              <a:t>24.03.2025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 noChangeArrowheads="1"/>
            <a:extLst>
              <a:ext uri="smNativeData">
                <pr:smNativeData xmlns:pr="smNativeData" xmlns:p14="http://schemas.microsoft.com/office/powerpoint/2010/main" xmlns="" val="SMDATA_13_tBLgZx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FAgAAlwcAAOsmAAARHAAAEAAAACYAAAAIAAAAvw8AAP8fAAA="/>
              </a:ext>
            </a:extLst>
          </p:cNvSpPr>
          <p:nvPr>
            <p:ph type="sldImg" idx="2"/>
          </p:nvPr>
        </p:nvSpPr>
        <p:spPr>
          <a:xfrm>
            <a:off x="409575" y="1233805"/>
            <a:ext cx="5916930" cy="332867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endParaRPr/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kBAAANh0AAEwlAAAbNQAAEAAAACYAAAAIAAAAPw8AAP8fAAA="/>
              </a:ext>
            </a:extLst>
          </p:cNvSpPr>
          <p:nvPr>
            <p:ph type="body" idx="3"/>
          </p:nvPr>
        </p:nvSpPr>
        <p:spPr>
          <a:xfrm>
            <a:off x="673100" y="4748530"/>
            <a:ext cx="5389880" cy="38842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pjkAAPYRAACyP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9371330"/>
            <a:ext cx="291973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pjkAAG0pAACyPAAAEAAAACYAAAAIAAAAv48AAP8fAAA="/>
              </a:ext>
            </a:extLst>
          </p:cNvSpPr>
          <p:nvPr>
            <p:ph type="sldNum" sz="quarter" idx="5"/>
          </p:nvPr>
        </p:nvSpPr>
        <p:spPr>
          <a:xfrm>
            <a:off x="3815080" y="9371330"/>
            <a:ext cx="2919095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2E04-4A59-AFD8-1742-BC8D600CE1E9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:pr="smNativeData" xmlns:p14="http://schemas.microsoft.com/office/powerpoint/2010/main" xmlns="" val="SMDATA_13_tBLgZx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FAgAAlwcAAOsmAAARHAAAEAAAACYAAAAIAAAAAQAAAAAAAAA="/>
              </a:ext>
            </a:extLst>
          </p:cNvSpPr>
          <p:nvPr>
            <p:ph type="sldImg"/>
          </p:nvPr>
        </p:nvSpPr>
        <p:spPr>
          <a:xfrm>
            <a:off x="409575" y="1233805"/>
            <a:ext cx="5916930" cy="332867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b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kBAAANh0AAEwlAAAbNQAAEAAAACYAAAAIAAAAAQAAAAAAAAA="/>
              </a:ext>
            </a:extLst>
          </p:cNvSpPr>
          <p:nvPr>
            <p:ph type="body" idx="1"/>
          </p:nvPr>
        </p:nvSpPr>
        <p:spPr>
          <a:xfrm>
            <a:off x="673100" y="4748530"/>
            <a:ext cx="5389880" cy="38842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pjkAAG0pAACyP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15080" y="9371330"/>
            <a:ext cx="2919095" cy="495300"/>
          </a:xfrm>
        </p:spPr>
        <p:txBody>
          <a:bodyPr/>
          <a:lstStyle/>
          <a:p>
            <a:pPr>
              <a:defRPr lang="ru-ru"/>
            </a:pPr>
            <a:fld id="{B4FA7CE1-AF59-AF8A-1742-59DF320CE10C}" type="slidenum">
              <a:t>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:pr="smNativeData" xmlns:p14="http://schemas.microsoft.com/office/powerpoint/2010/main" xmlns="" val="SMDATA_13_tBLgZx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FAgAAlwcAAOsmAAARHAAAEAAAACYAAAAIAAAAAQAAAAAAAAA="/>
              </a:ext>
            </a:extLst>
          </p:cNvSpPr>
          <p:nvPr>
            <p:ph type="sldImg"/>
          </p:nvPr>
        </p:nvSpPr>
        <p:spPr>
          <a:xfrm>
            <a:off x="409575" y="1233805"/>
            <a:ext cx="5916930" cy="3328670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n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kBAAANh0AAEwlAAAbNQAAEAAAACYAAAAIAAAAAQAAAAAAAAA="/>
              </a:ext>
            </a:extLst>
          </p:cNvSpPr>
          <p:nvPr>
            <p:ph type="body" idx="1"/>
          </p:nvPr>
        </p:nvSpPr>
        <p:spPr>
          <a:xfrm>
            <a:off x="673100" y="4748530"/>
            <a:ext cx="5389880" cy="38842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4FwAApjkAAG0pAACyPAAAEAAAACYAAAAIAAAAAQAAAAAAAAA="/>
              </a:ext>
            </a:extLst>
          </p:cNvSpPr>
          <p:nvPr>
            <p:ph type="sldNum" sz="quarter" idx="4294967295"/>
          </p:nvPr>
        </p:nvSpPr>
        <p:spPr>
          <a:xfrm>
            <a:off x="3815080" y="9371330"/>
            <a:ext cx="2919095" cy="495300"/>
          </a:xfrm>
        </p:spPr>
        <p:txBody>
          <a:bodyPr/>
          <a:lstStyle/>
          <a:p>
            <a:pPr>
              <a:defRPr lang="ru-ru"/>
            </a:pPr>
            <a:fld id="{B4FA293C-7259-AFDF-1742-848A670CE1D1}" type="slidenum"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ru-ru" sz="2400"/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35F3-BD59-AFC3-1742-4B967B0CE11E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7364-2A59-AF85-1742-DCD03D0CE18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5C7A-3459-AFAA-1742-C2FF120CE197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1770-3E59-AFE1-1742-C8B4590CE19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2C3B-7559-AFDA-1742-838F620CE1D6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42C1-8F59-AFB4-1742-79E10C0CE1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BhfVk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gBQAAFA0AAGBFAADwFQAAECAAACYAAAAIAAAAPbAAAAAAAAA="/>
              </a:ext>
            </a:extLst>
          </p:cNvSpPr>
          <p:nvPr>
            <p:ph type="ctrTitle"/>
          </p:nvPr>
        </p:nvSpPr>
        <p:spPr>
          <a:xfrm>
            <a:off x="914400" y="2125980"/>
            <a:ext cx="10363200" cy="1440180"/>
          </a:xfr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sz="2300" b="1" i="0">
                <a:solidFill>
                  <a:srgbClr val="001F5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BACwAAoBcAAMA/AAAsIgAAECAAACYAAAAIAAAAPbAAAAAAAAA="/>
              </a:ext>
            </a:extLst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AGQAAPCcAAIAxAABYKQAAECAAACYAAAAIAAAAPIAAAAAAAAA="/>
              </a:ext>
            </a:extLst>
          </p:cNvSpPr>
          <p:nvPr>
            <p:ph type="ftr" sz="quarter" idx="5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g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PCcAAAAVAABYKQAAECAAACYAAAAIAAAAPIAAAAAAAAA="/>
              </a:ext>
            </a:extLst>
          </p:cNvSpPr>
          <p:nvPr>
            <p:ph type="dt" sz="half" idx="6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 lang="en-us">
                <a:solidFill>
                  <a:srgbClr val="8C8C8C"/>
                </a:solidFill>
              </a:defRPr>
            </a:lvl1pPr>
          </a:lstStyle>
          <a:p>
            <a:fld id="{B4FA0D7F-3159-AFFB-1742-C7AE430CE192}" type="datetime1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1sLnI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ANgAAPCcAAEBHAABYKQAAECAAACYAAAAIAAAAPIAAAAAAAAA="/>
              </a:ext>
            </a:extLst>
          </p:cNvSpPr>
          <p:nvPr>
            <p:ph type="sldNum" sz="quarter" idx="7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4DBC-F259-AFBB-1742-04EE030CE15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wl5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sBgAA9QAAAKFCAABrBwAAECAAACYAAAAIAAAAPIAAAAAAAAA="/>
              </a:ext>
            </a:extLst>
          </p:cNvSpPr>
          <p:nvPr>
            <p:ph type="title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sz="2300" b="1" i="0">
                <a:solidFill>
                  <a:srgbClr val="001F5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CAgAA8QcAAGNIAADzIAAAECAAACYAAAAIAAAAPIAAAAAAAAA="/>
              </a:ext>
            </a:extLst>
          </p:cNvSpPr>
          <p:nvPr>
            <p:ph idx="1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AGQAAPCcAAIAxAABYKQAAECAAACYAAAAIAAAAPIAAAAAAAAA="/>
              </a:ext>
            </a:extLst>
          </p:cNvSpPr>
          <p:nvPr>
            <p:ph type="ftr" sz="quarter" idx="5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PCcAAAAVAABYKQAAECAAACYAAAAIAAAAPIAAAAAAAAA="/>
              </a:ext>
            </a:extLst>
          </p:cNvSpPr>
          <p:nvPr>
            <p:ph type="dt" sz="half" idx="6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 lang="en-us">
                <a:solidFill>
                  <a:srgbClr val="8C8C8C"/>
                </a:solidFill>
              </a:defRPr>
            </a:lvl1pPr>
          </a:lstStyle>
          <a:p>
            <a:fld id="{B4FA2667-2959-AFD0-1742-DF85680CE18A}" type="datetime1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0AOQ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ANgAAPCcAAEBHAABYKQAAECAAACYAAAAIAAAAPIAAAAAAAAA="/>
              </a:ext>
            </a:extLst>
          </p:cNvSpPr>
          <p:nvPr>
            <p:ph type="sldNum" sz="quarter" idx="7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38CB-8559-AFCE-1742-739B760CE12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sBgAA9QAAAKFCAABrBwAAECAAACYAAAAIAAAAPIAAAAAAAAA="/>
              </a:ext>
            </a:extLst>
          </p:cNvSpPr>
          <p:nvPr>
            <p:ph type="title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sz="2300" b="1" i="0">
                <a:solidFill>
                  <a:srgbClr val="001F5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tAkAAGAkAACMJQAAECAAACYAAAAIAAAAPTAAAAAAAAA="/>
              </a:ext>
            </a:extLst>
          </p:cNvSpPr>
          <p:nvPr>
            <p:ph idx="2"/>
          </p:nvPr>
        </p:nvSpPr>
        <p:spPr>
          <a:xfrm>
            <a:off x="609600" y="1577340"/>
            <a:ext cx="5303520" cy="4526280"/>
          </a:xfr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4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gJgAAtAkAAEBHAACMJQAAECAAACYAAAAIAAAAPTAAAAAAAAA="/>
              </a:ext>
            </a:extLst>
          </p:cNvSpPr>
          <p:nvPr>
            <p:ph idx="3"/>
          </p:nvPr>
        </p:nvSpPr>
        <p:spPr>
          <a:xfrm>
            <a:off x="6278880" y="1577340"/>
            <a:ext cx="5303520" cy="4526280"/>
          </a:xfrm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5" name="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AGQAAPCcAAIAxAABYKQAAECAAACYAAAAIAAAAPIAAAAAAAAA="/>
              </a:ext>
            </a:extLst>
          </p:cNvSpPr>
          <p:nvPr>
            <p:ph type="ftr" sz="quarter" idx="5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ui2gE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PCcAAAAVAABYKQAAECAAACYAAAAIAAAAPIAAAAAAAAA="/>
              </a:ext>
            </a:extLst>
          </p:cNvSpPr>
          <p:nvPr>
            <p:ph type="dt" sz="half" idx="6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 lang="en-us">
                <a:solidFill>
                  <a:srgbClr val="8C8C8C"/>
                </a:solidFill>
              </a:defRPr>
            </a:lvl1pPr>
          </a:lstStyle>
          <a:p>
            <a:fld id="{B4FA1B17-5959-AFED-1742-AFB8550CE1FA}" type="datetime1">
              <a:rPr lang="en-us"/>
              <a:t>3/24/2025</a:t>
            </a:fld>
            <a:endParaRPr lang="en-us"/>
          </a:p>
        </p:txBody>
      </p:sp>
      <p:sp>
        <p:nvSpPr>
          <p:cNvPr id="7" name="Holder 7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ANgAAPCcAAEBHAABYKQAAECAAACYAAAAIAAAAPIAAAAAAAAA="/>
              </a:ext>
            </a:extLst>
          </p:cNvSpPr>
          <p:nvPr>
            <p:ph type="sldNum" sz="quarter" idx="7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1136-7859-AFE7-1742-8EB25F0CE1D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sBgAA9QAAAKFCAABrBwAAECAAACYAAAAIAAAAPIAAAAAAAAA="/>
              </a:ext>
            </a:extLst>
          </p:cNvSpPr>
          <p:nvPr>
            <p:ph type="title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sz="2300" b="1" i="0">
                <a:solidFill>
                  <a:srgbClr val="001F5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Jg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AGQAAPCcAAIAxAABYKQAAECAAACYAAAAIAAAAPIAAAAAAAAA="/>
              </a:ext>
            </a:extLst>
          </p:cNvSpPr>
          <p:nvPr>
            <p:ph type="ftr" sz="quarter" idx="5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PCcAAAAVAABYKQAAECAAACYAAAAIAAAAPIAAAAAAAAA="/>
              </a:ext>
            </a:extLst>
          </p:cNvSpPr>
          <p:nvPr>
            <p:ph type="dt" sz="half" idx="6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 lang="en-us">
                <a:solidFill>
                  <a:srgbClr val="8C8C8C"/>
                </a:solidFill>
              </a:defRPr>
            </a:lvl1pPr>
          </a:lstStyle>
          <a:p>
            <a:fld id="{B4FA1FDB-9559-AFE9-1742-63BC510CE136}" type="datetime1">
              <a:rPr lang="en-us"/>
              <a:t>3/24/2025</a:t>
            </a:fld>
            <a:endParaRPr lang="en-us"/>
          </a:p>
        </p:txBody>
      </p:sp>
      <p:sp>
        <p:nvSpPr>
          <p:cNvPr id="5" name="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yj2gE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ANgAAPCcAAEBHAABYKQAAECAAACYAAAAIAAAAPIAAAAAAAAA="/>
              </a:ext>
            </a:extLst>
          </p:cNvSpPr>
          <p:nvPr>
            <p:ph type="sldNum" sz="quarter" idx="7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19E9-A759-AFEF-1742-51BA570CE10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>
            <a:extLst>
              <a:ext uri="smNativeData">
                <pr:smNativeData xmlns:pr="smNativeData" xmlns:p14="http://schemas.microsoft.com/office/powerpoint/2010/main" xmlns="" val="SMDATA_13_tBLgZxMAAAAlAAAACwAAAA0AAAAAAAAAAAAAAAAAAAAAAAAAAAAAAAAAAAAAAAAAAAEAAABQAAAAAAAAAAAA4D8AAAAAAADgPwAAAAAAAOA/AAAAAAAA4D8AAAAAAADgPwAAAAAAAOA/AAAAAAAA4D8AAAAAAADgPwAAAAAAAOA/AAAAAAAA4D8CAAAAjAAAAAEAAAAAAAAA4h4j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l2ZQAMAAAAEAAAAAAAAAAAAAAAAAAAAAAAAAAeAAAAaAAAAAAAAAAAAAAAAAAAAAAAAAAAAAAAECcAABAnAAAAAAAAAAAAAAAAAAAAAAAAAAAAAAAAAAAAAAAAAAAAABQAAAAAAAAAwMD/AAAAAABkAAAAMgAAAAAAAABkAAAAAAAAAH9/fwAKAAAAHwAAAFQAAADiHiMA////AQAAAAAAAAAAAAAAAAAAAAAAAAAAAAAAAAAAAAAAAAAAAAAAAH9/fwDu7OEDzMzMAMDA/wB/f38AAAAAAAAAAAAAAAAAAAAAAAAAAAAhAAAAGAAAABQAAAAAAAAAAAAAAIQ2AAArBQAAEAAAACYAAAAIAAAA//////////8="/>
              </a:ext>
            </a:extLst>
          </p:cNvSpPr>
          <p:nvPr/>
        </p:nvSpPr>
        <p:spPr>
          <a:xfrm>
            <a:off x="0" y="0"/>
            <a:ext cx="8862060" cy="840105"/>
          </a:xfrm>
          <a:custGeom>
            <a:avLst/>
            <a:gdLst/>
            <a:ahLst/>
            <a:cxnLst/>
            <a:rect l="0" t="0" r="8862060" b="840105"/>
            <a:pathLst>
              <a:path w="8862060" h="840105">
                <a:moveTo>
                  <a:pt x="8862060" y="0"/>
                </a:moveTo>
                <a:lnTo>
                  <a:pt x="7089" y="0"/>
                </a:lnTo>
                <a:lnTo>
                  <a:pt x="5460" y="49767"/>
                </a:lnTo>
                <a:lnTo>
                  <a:pt x="4285" y="99395"/>
                </a:lnTo>
                <a:lnTo>
                  <a:pt x="3505" y="148903"/>
                </a:lnTo>
                <a:lnTo>
                  <a:pt x="3505" y="198306"/>
                </a:lnTo>
                <a:lnTo>
                  <a:pt x="3505" y="296885"/>
                </a:lnTo>
                <a:lnTo>
                  <a:pt x="3505" y="542838"/>
                </a:lnTo>
                <a:lnTo>
                  <a:pt x="3505" y="641416"/>
                </a:lnTo>
                <a:lnTo>
                  <a:pt x="3505" y="690820"/>
                </a:lnTo>
                <a:lnTo>
                  <a:pt x="2803" y="740328"/>
                </a:lnTo>
                <a:lnTo>
                  <a:pt x="1629" y="789956"/>
                </a:lnTo>
                <a:lnTo>
                  <a:pt x="0" y="839724"/>
                </a:lnTo>
                <a:lnTo>
                  <a:pt x="7588631" y="839724"/>
                </a:lnTo>
                <a:lnTo>
                  <a:pt x="8862060" y="0"/>
                </a:lnTo>
                <a:close/>
              </a:path>
            </a:pathLst>
          </a:custGeom>
          <a:solidFill>
            <a:srgbClr val="E21E23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3" name="bg object 17"/>
          <p:cNvSpPr>
            <a:extLst>
              <a:ext uri="smNativeData">
                <pr:smNativeData xmlns:pr="smNativeData" xmlns:p14="http://schemas.microsoft.com/office/powerpoint/2010/main" xmlns="" val="SMDATA_13_tBLgZxMAAAAlAAAACwAAAA0AAAAAAAAAAAAAAAAAAAAAAAAAAAAAAAAAAAAAAAAAAAEAAABQAAAAAAAAAAAA4D8AAAAAAADgPwAAAAAAAOA/AAAAAAAA4D8AAAAAAADgPwAAAAAAAOA/AAAAAAAA4D8AAAAAAADgPwAAAAAAAOA/AAAAAAAA4D8CAAAAjAAAAAEAAAAAAAAAJUaV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FBTt50MAAAAEAAAAAAAAAAAAAAAAAAAAAAAAAAeAAAAaAAAAAAAAAAAAAAAAAAAAAAAAAAAAAAAECcAABAnAAAAAAAAAAAAAAAAAAAAAAAAAAAAAAAAAAAAAAAAAAAAABQAAAAAAAAAwMD/AAAAAABkAAAAMgAAAAAAAABkAAAAAAAAAH9/fwAKAAAAHwAAAFQAAAAlRpUA////AQAAAAAAAAAAAAAAAAAAAAAAAAAAAAAAAAAAAAAAAAAAAAAAAH9/fwDu7OEDzMzMAMDA/wB/f38AAAAAAAAAAAAAAAAAAAAAAAAAAAAhAAAAGAAAABQAAAAAAAAAAAAAABQ2AAD2BAAAEAAAACYAAAAIAAAA//////////8="/>
              </a:ext>
            </a:extLst>
          </p:cNvSpPr>
          <p:nvPr/>
        </p:nvSpPr>
        <p:spPr>
          <a:xfrm>
            <a:off x="0" y="0"/>
            <a:ext cx="8790940" cy="806450"/>
          </a:xfrm>
          <a:custGeom>
            <a:avLst/>
            <a:gdLst/>
            <a:ahLst/>
            <a:cxnLst/>
            <a:rect l="0" t="0" r="8790940" b="806450"/>
            <a:pathLst>
              <a:path w="8790940" h="806450">
                <a:moveTo>
                  <a:pt x="8790432" y="0"/>
                </a:moveTo>
                <a:lnTo>
                  <a:pt x="7032" y="0"/>
                </a:lnTo>
                <a:lnTo>
                  <a:pt x="5330" y="50758"/>
                </a:lnTo>
                <a:lnTo>
                  <a:pt x="4134" y="101368"/>
                </a:lnTo>
                <a:lnTo>
                  <a:pt x="3370" y="151851"/>
                </a:lnTo>
                <a:lnTo>
                  <a:pt x="3370" y="202227"/>
                </a:lnTo>
                <a:lnTo>
                  <a:pt x="3370" y="302747"/>
                </a:lnTo>
                <a:lnTo>
                  <a:pt x="3370" y="503448"/>
                </a:lnTo>
                <a:lnTo>
                  <a:pt x="3370" y="603968"/>
                </a:lnTo>
                <a:lnTo>
                  <a:pt x="3370" y="654344"/>
                </a:lnTo>
                <a:lnTo>
                  <a:pt x="3370" y="704827"/>
                </a:lnTo>
                <a:lnTo>
                  <a:pt x="1701" y="755437"/>
                </a:lnTo>
                <a:lnTo>
                  <a:pt x="0" y="806196"/>
                </a:lnTo>
                <a:lnTo>
                  <a:pt x="7527290" y="806196"/>
                </a:lnTo>
                <a:lnTo>
                  <a:pt x="8790432" y="0"/>
                </a:lnTo>
                <a:close/>
              </a:path>
            </a:pathLst>
          </a:custGeom>
          <a:solidFill>
            <a:srgbClr val="254695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4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AAM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AGQAAPCcAAIAxAABYKQAAECAAACYAAAAIAAAAPIAAAAAAAAA="/>
              </a:ext>
            </a:extLst>
          </p:cNvSpPr>
          <p:nvPr>
            <p:ph type="ftr" sz="quarter" idx="5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5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PCcAAAAVAABYKQAAECAAACYAAAAIAAAAPIAAAAAAAAA="/>
              </a:ext>
            </a:extLst>
          </p:cNvSpPr>
          <p:nvPr>
            <p:ph type="dt" sz="half" idx="6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 lang="en-us">
                <a:solidFill>
                  <a:srgbClr val="8C8C8C"/>
                </a:solidFill>
              </a:defRPr>
            </a:lvl1pPr>
          </a:lstStyle>
          <a:p>
            <a:fld id="{B4FA6490-DE59-AF92-1742-28C72A0CE17D}" type="datetime1">
              <a:rPr lang="en-us"/>
              <a:t>3/24/2025</a:t>
            </a:fld>
            <a:endParaRPr lang="en-us"/>
          </a:p>
        </p:txBody>
      </p:sp>
      <p:sp>
        <p:nvSpPr>
          <p:cNvPr id="6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AANgAAPCcAAEBHAABYKQAAECAAACYAAAAIAAAAPIAAAAAAAAA="/>
              </a:ext>
            </a:extLst>
          </p:cNvSpPr>
          <p:nvPr>
            <p:ph type="sldNum" sz="quarter" idx="7"/>
          </p:nvPr>
        </p:nvSpPr>
        <p:spPr/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312A-6459-AFC7-1742-92927F0CE1C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E00-4E59-AFD8-1742-B88D600CE1ED}" type="datetime1">
              <a:t>24.03.2025</a:t>
            </a:fld>
            <a:endParaRPr/>
          </a:p>
        </p:txBody>
      </p:sp>
      <p:sp>
        <p:nvSpPr>
          <p:cNvPr id="4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5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1CD5-9B59-AFEA-1742-6DBF520CE13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6F4E-0059-AF99-1742-F6CC210CE1A3}" type="datetime1">
              <a:t>24.03.2025</a:t>
            </a:fld>
            <a:endParaRPr/>
          </a:p>
        </p:txBody>
      </p:sp>
      <p:sp>
        <p:nvSpPr>
          <p:cNvPr id="3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4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0627-6959-AFF0-1742-9FA5480CE1C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rgEAAG0cAADUCAAAECAAACYAAAAIAAAAgYAAAAAAAAA=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THQAArgEAAEBHAACwJQAAECAAACYAAAAIAAAAAYAAAAAAAAA=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1AgAAG0cAADEDAAAACAAACYAAAAIAAAAAYAAAAAAAAA="/>
              </a:ext>
            </a:extLst>
          </p:cNvSpPr>
          <p:nvPr>
            <p:ph sz="half" idx="2"/>
          </p:nvPr>
        </p:nvSpPr>
        <p:spPr>
          <a:xfrm>
            <a:off x="609600" y="1435100"/>
            <a:ext cx="4011295" cy="64008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6D8-9659-AFC0-1742-6095780CE135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8F6-B859-AFCE-1742-4E9B760CE11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2CAC-E259-AFDA-1742-148F620CE141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5F7C-3259-AFA9-1742-C4FC110CE19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iB0AALM7AAAEIQAAECAAACYAAAAIAAAAgYAAAAAAAAA=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xgMAALM7AAAWHQAAECAAACYAAAAIAAAAAYAAAAAAAAA=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zDgAABCEAALM7AABEIwAAACAAACYAAAAIAAAAAYAAAAAAAAA="/>
              </a:ext>
            </a:extLst>
          </p:cNvSpPr>
          <p:nvPr>
            <p:ph sz="half" idx="2"/>
          </p:nvPr>
        </p:nvSpPr>
        <p:spPr>
          <a:xfrm>
            <a:off x="2389505" y="5367020"/>
            <a:ext cx="7315200" cy="36576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774-3A59-AFC1-1742-CC94790CE199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630-7E59-AFA0-1742-88F5180CE1D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CAgAA8QcAAGNIAADzIAAAECAAACYAAAAIAAAAAoAAAAAAAAA="/>
              </a:ext>
            </a:extLst>
          </p:cNvSpPr>
          <p:nvPr>
            <p:ph idx="1"/>
          </p:nvPr>
        </p:nvSpPr>
        <p:spPr/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604-4A59-AFA0-1742-BCF5180CE1E9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2E4-AA59-AFA4-1742-5CF11C0CE10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gNgAAsAEAAEBHAACwJQAAECAAACYAAAAIAAAAg4AAAAAAAAA=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lIns="0" tIns="0" rIns="0" bIns="0" numCol="1" spcCol="215900" anchor="b">
            <a:prstTxWarp prst="textNoShape">
              <a:avLst/>
            </a:prstTxWarp>
          </a:bodyPr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sAEAAB81AACwJQAAECAAACYAAAAIAAAAA4AAAAAAAAA=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7B9D-D359-AF8D-1742-25D8350CE170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EDC-9259-AFC8-1742-649D700CE13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4FF-B159-AFD2-1742-47876A0CE112}" type="datetime1">
              <a:t>24.03.2025</a:t>
            </a:fld>
            <a:endParaRPr/>
          </a:p>
        </p:txBody>
      </p:sp>
      <p:sp>
        <p:nvSpPr>
          <p:cNvPr id="4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9uaWM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5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938-7659-AFDF-1742-808A670CE1D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108-4659-AFC7-1742-B0927F0CE1E5}" type="datetime1">
              <a:t>24.03.2025</a:t>
            </a:fld>
            <a:endParaRPr/>
          </a:p>
        </p:txBody>
      </p:sp>
      <p:sp>
        <p:nvSpPr>
          <p:cNvPr id="3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4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M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0FFC-B259-AFF9-1742-44AC410CE11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rgEAAG0cAADUCAAAECAAACYAAAAIAAAAgYAAAAAAAAA=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THQAArgEAAEBHAACwJQAAECAAACYAAAAIAAAAAYAAAAAAAAA=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1AgAAG0cAADEDAAAACAAACYAAAAIAAAAAYAAAAAAAAA="/>
              </a:ext>
            </a:extLst>
          </p:cNvSpPr>
          <p:nvPr>
            <p:ph sz="half" idx="2"/>
          </p:nvPr>
        </p:nvSpPr>
        <p:spPr>
          <a:xfrm>
            <a:off x="609600" y="1435100"/>
            <a:ext cx="4011295" cy="64008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0266-2859-AFF4-1742-DEA14C0CE18B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631E-5059-AF95-1742-A6C02D0CE1F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iB0AALM7AAAEIQAAECAAACYAAAAIAAAAgYAAAAAAAAA=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xgMAALM7AAAWHQAAECAAACYAAAAIAAAAAYAAAAAAAAA=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zDgAABCEAALM7AABEIwAAACAAACYAAAAIAAAAAYAAAAAAAAA="/>
              </a:ext>
            </a:extLst>
          </p:cNvSpPr>
          <p:nvPr>
            <p:ph sz="half" idx="2"/>
          </p:nvPr>
        </p:nvSpPr>
        <p:spPr>
          <a:xfrm>
            <a:off x="2389505" y="5367020"/>
            <a:ext cx="7315200" cy="36576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125-6B59-AFA7-1742-9DF21F0CE1C8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38E-C059-AFA5-1742-36F01D0CE16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HuKAE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CAgAA8QcAAGNIAADzIAAAECAAACYAAAAIAAAAAoAAAAAAAAA="/>
              </a:ext>
            </a:extLst>
          </p:cNvSpPr>
          <p:nvPr>
            <p:ph idx="1"/>
          </p:nvPr>
        </p:nvSpPr>
        <p:spPr/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CAA-E459-AFDA-1742-128F620CE147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6B3-FD59-AFD0-1742-0B85680CE15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gknww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gNgAAsAEAAEBHAACwJQAAECAAACYAAAAIAAAAg4AAAAAAAAA=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lIns="0" tIns="0" rIns="0" bIns="0" numCol="1" spcCol="215900" anchor="b">
            <a:prstTxWarp prst="textNoShape">
              <a:avLst/>
            </a:prstTxWarp>
          </a:bodyPr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sAEAAB81AACwJQAAECAAACYAAAAIAAAAA4AAAAAAAAA=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yi2gE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71BB-F559-AF87-1742-03D23F0CE156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gWu2E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4814-5A59-AFBE-1742-ACEB060CE1F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5vbm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106B-2559-AFE6-1742-D3B35E0CE186}" type="datetime1">
              <a:t>24.03.2025</a:t>
            </a:fld>
            <a:endParaRPr/>
          </a:p>
        </p:txBody>
      </p:sp>
      <p:sp>
        <p:nvSpPr>
          <p:cNvPr id="4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5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8BE-F059-AFAE-1742-06FB160CE15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ru-ru" sz="2400">
                <a:solidFill>
                  <a:srgbClr val="8C8C8C"/>
                </a:solidFill>
              </a:defRPr>
            </a:lvl1pPr>
            <a:lvl2pPr marL="457200" indent="0">
              <a:buNone/>
              <a:defRPr lang="ru-ru" sz="2000">
                <a:solidFill>
                  <a:srgbClr val="8C8C8C"/>
                </a:solidFill>
              </a:defRPr>
            </a:lvl2pPr>
            <a:lvl3pPr marL="914400" indent="0">
              <a:buNone/>
              <a:defRPr lang="ru-ru" sz="1800">
                <a:solidFill>
                  <a:srgbClr val="8C8C8C"/>
                </a:solidFill>
              </a:defRPr>
            </a:lvl3pPr>
            <a:lvl4pPr marL="1371600" indent="0">
              <a:buNone/>
              <a:defRPr lang="ru-ru" sz="1600">
                <a:solidFill>
                  <a:srgbClr val="8C8C8C"/>
                </a:solidFill>
              </a:defRPr>
            </a:lvl4pPr>
            <a:lvl5pPr marL="1828800" indent="0">
              <a:buNone/>
              <a:defRPr lang="ru-ru" sz="1600">
                <a:solidFill>
                  <a:srgbClr val="8C8C8C"/>
                </a:solidFill>
              </a:defRPr>
            </a:lvl5pPr>
            <a:lvl6pPr marL="2286000" indent="0">
              <a:buNone/>
              <a:defRPr lang="ru-ru" sz="1600">
                <a:solidFill>
                  <a:srgbClr val="8C8C8C"/>
                </a:solidFill>
              </a:defRPr>
            </a:lvl6pPr>
            <a:lvl7pPr marL="2743200" indent="0">
              <a:buNone/>
              <a:defRPr lang="ru-ru" sz="1600">
                <a:solidFill>
                  <a:srgbClr val="8C8C8C"/>
                </a:solidFill>
              </a:defRPr>
            </a:lvl7pPr>
            <a:lvl8pPr marL="3200400" indent="0">
              <a:buNone/>
              <a:defRPr lang="ru-ru" sz="1600">
                <a:solidFill>
                  <a:srgbClr val="8C8C8C"/>
                </a:solidFill>
              </a:defRPr>
            </a:lvl8pPr>
            <a:lvl9pPr marL="3657600" indent="0">
              <a:buNone/>
              <a:defRPr lang="ru-ru" sz="16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02C7-8959-AFF4-1742-7FA14C0CE12A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0008-4659-AFF6-1742-B0A34E0CE1E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CF6-B859-AFCA-1742-4E9F720CE11B}" type="datetime1">
              <a:t>24.03.2025</a:t>
            </a:fld>
            <a:endParaRPr/>
          </a:p>
        </p:txBody>
      </p:sp>
      <p:sp>
        <p:nvSpPr>
          <p:cNvPr id="3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4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374-3A59-AFC5-1742-CC907D0CE19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rgEAAG0cAADUCAAAECAAACYAAAAIAAAAgYAAAAAAAAA=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THQAArgEAAEBHAACwJQAAECAAACYAAAAIAAAAAYAAAAAAAAA=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DAAwAA1AgAAG0cAADEDAAAACAAACYAAAAIAAAAAYAAAAAAAAA="/>
              </a:ext>
            </a:extLst>
          </p:cNvSpPr>
          <p:nvPr>
            <p:ph sz="half" idx="2"/>
          </p:nvPr>
        </p:nvSpPr>
        <p:spPr>
          <a:xfrm>
            <a:off x="609600" y="1435100"/>
            <a:ext cx="4011295" cy="64008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F46-0859-AFD9-1742-FE8C610CE1AB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AzMDQ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349-0759-AFA5-1742-F1F01D0CE1A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iB0AALM7AAAEIQAAECAAACYAAAAIAAAAgYAAAAAAAAA=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zDgAAxgMAALM7AAAWHQAAECAAACYAAAAIAAAAAYAAAAAAAAA=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4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8B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n9/fwAAAAADzMzMAMDA/wB/f38AAAAAAAAAAAAAAAAAAAAAAAAAAAAhAAAAGAAAABQAAACzDgAABCEAALM7AABEIwAAACAAACYAAAAIAAAAAYAAAAAAAAA="/>
              </a:ext>
            </a:extLst>
          </p:cNvSpPr>
          <p:nvPr>
            <p:ph sz="half" idx="2"/>
          </p:nvPr>
        </p:nvSpPr>
        <p:spPr>
          <a:xfrm>
            <a:off x="2389505" y="5367020"/>
            <a:ext cx="7315200" cy="365760"/>
          </a:xfrm>
        </p:spPr>
        <p:txBody>
          <a:bodyPr/>
          <a:lstStyle/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</p:txBody>
      </p:sp>
      <p:sp>
        <p:nvSpPr>
          <p:cNvPr id="5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E4B-0559-AFD8-1742-F38D600CE1A6}" type="datetime1">
              <a:t>24.03.2025</a:t>
            </a:fld>
            <a:endParaRPr/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LrRgi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v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5937-7959-AFAF-1742-8FFA170CE1D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P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AIAAAAAAAAA="/>
              </a:ext>
            </a:extLst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CAgAA8QcAAGNIAADzIAAAECAAACYAAAAIAAAAAoAAAAAAAAA="/>
              </a:ext>
            </a:extLst>
          </p:cNvSpPr>
          <p:nvPr>
            <p:ph idx="1"/>
          </p:nvPr>
        </p:nvSpPr>
        <p:spPr/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ru-ru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</a:lstStyle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3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3339-7759-AFC5-1742-81907D0CE1D4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43FC-B259-AFB5-1742-44E00D0CE11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C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gNgAAsAEAAEBHAACwJQAAECAAACYAAAAIAAAAg4AAAAAAAAA=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lIns="0" tIns="0" rIns="0" bIns="0" numCol="1" spcCol="215900" anchor="b">
            <a:prstTxWarp prst="textNoShape">
              <a:avLst/>
            </a:prstTxWarp>
          </a:bodyPr>
          <a:lstStyle>
            <a:lvl1pPr>
              <a:defRPr lang="ru-ru"/>
            </a:lvl1pPr>
          </a:lstStyle>
          <a:p>
            <a:pPr>
              <a:defRPr lang="ru-ru"/>
            </a:pPr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sAEAAB81AACwJQAAECAAACYAAAAIAAAAA4AAAAAAAAA=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lang="ru-ru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</a:lstStyle>
          <a:p>
            <a:pPr>
              <a:defRPr lang="ru-ru"/>
            </a:pPr>
            <a:r>
              <a:t>Щелкните для редактирования основных стилей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ластьДатыВремени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2CA0-EE59-AFDA-1742-188F620CE14D}" type="datetime1">
              <a:t>24.03.2025</a:t>
            </a:fld>
            <a:endParaRPr/>
          </a:p>
        </p:txBody>
      </p:sp>
      <p:sp>
        <p:nvSpPr>
          <p:cNvPr id="5" name="ОбластьНижнегоКолонтитул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endParaRPr/>
          </a:p>
        </p:txBody>
      </p:sp>
      <p:sp>
        <p:nvSpPr>
          <p:cNvPr id="6" name="ОбластьНомераСлайда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fld id="{B4FA0298-D659-AFF4-1742-20A14C0CE17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0A60-2E59-AFFC-1742-D8A9440CE18D}" type="datetime1">
              <a:t>24.03.2025</a:t>
            </a:fld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45C0-8E59-AFB3-1742-78E60B0CE12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1397-D959-AFE5-1742-2FB05D0CE17A}" type="datetime1">
              <a:t>24.03.2025</a:t>
            </a:fld>
            <a:endParaRPr/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inMg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0043-0D59-AFF6-1742-FBA34E0CE1A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3456-1859-AFC2-1742-EE977A0CE1BB}" type="datetime1">
              <a:t>24.03.2025</a:t>
            </a:fld>
            <a:endParaRPr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793F-7159-AF8F-1742-87DA370CE1D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5D40-0E59-AFAB-1742-F8FE130CE1AD}" type="datetime1">
              <a:t>24.03.2025</a:t>
            </a:fld>
            <a:endParaRPr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36AF-E159-AFC0-1742-1795780CE14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ru-ru" sz="3200"/>
            </a:lvl1pPr>
            <a:lvl2pPr>
              <a:defRPr lang="ru-ru" sz="2800"/>
            </a:lvl2pPr>
            <a:lvl3pPr>
              <a:defRPr lang="ru-ru" sz="2400"/>
            </a:lvl3pPr>
            <a:lvl4pPr>
              <a:defRPr lang="ru-ru" sz="2000"/>
            </a:lvl4pPr>
            <a:lvl5pPr>
              <a:defRPr lang="ru-ru" sz="20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0BA2-EC59-AFFD-1742-1AA8450CE14F}" type="datetime1">
              <a:t>24.03.2025</a:t>
            </a:fld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5A21-6F59-AFAC-1742-99F9140CE1C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ru-ru" sz="3200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fld id="{B4FA0B73-3D59-AFFD-1742-CBA8450CE19E}" type="datetime1">
              <a:t>24.03.2025</a:t>
            </a:fld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B4FA3B06-4859-AFCD-1742-BE98750CE1E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088D-C359-AFFE-1742-35AB460CE160}" type="datetime1">
              <a:t>24.03.2025</a:t>
            </a:fld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B4FA5DDD-9359-AFAB-1742-65FE130CE130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4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0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>
            <a:extLst>
              <a:ext uri="smNativeData">
                <pr:smNativeData xmlns:pr="smNativeData" xmlns:p14="http://schemas.microsoft.com/office/powerpoint/2010/main" xmlns="" val="SMDATA_13_tBLgZxMAAAAlAAAACwAAAA0AAAAAAAAAAAAAAAAAAAAAAAAAAAAAAAAAAAAAAAAAAAEAAABQAAAAAAAAAAAA4D8AAAAAAADgPwAAAAAAAOA/AAAAAAAA4D8AAAAAAADgPwAAAAAAAOA/AAAAAAAA4D8AAAAAAADgPwAAAAAAAOA/AAAAAAAA4D8CAAAAjAAAAAEAAAAAAAAA4h4j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AFAAAMAAAAEAAAAAAAAAAAAAAAAAAAAAAAAAAeAAAAaAAAAAAAAAAAAAAAAAAAAAAAAAAAAAAAECcAABAnAAAAAAAAAAAAAAAAAAAAAAAAAAAAAAAAAAAAAAAAAAAAABQAAAAAAAAAwMD/AAAAAABkAAAAMgAAAAAAAABkAAAAAAAAAH9/fwAKAAAAHwAAAFQAAADiHiMA////AQAAAAAAAAAAAAAAAAAAAAAAAAAAAAAAAAAAAAAAAAAAAAAAAH9/fwDu7OEDzMzMAMDA/wB/f38AAAAAAAAAAAAAAAAAAAAAAAAAAAAhAAAAGAAAABQAAAAAAAAAxigAANgYAAAxKgAAEAAAACYAAAAIAAAA//////////8="/>
              </a:ext>
            </a:extLst>
          </p:cNvSpPr>
          <p:nvPr/>
        </p:nvSpPr>
        <p:spPr>
          <a:xfrm>
            <a:off x="0" y="6628130"/>
            <a:ext cx="4038600" cy="230505"/>
          </a:xfrm>
          <a:custGeom>
            <a:avLst/>
            <a:gdLst/>
            <a:ahLst/>
            <a:cxnLst/>
            <a:rect l="0" t="0" r="4038600" b="230505"/>
            <a:pathLst>
              <a:path w="4038600" h="230505">
                <a:moveTo>
                  <a:pt x="4038600" y="0"/>
                </a:moveTo>
                <a:lnTo>
                  <a:pt x="3230" y="0"/>
                </a:lnTo>
                <a:lnTo>
                  <a:pt x="1499" y="46222"/>
                </a:lnTo>
                <a:lnTo>
                  <a:pt x="1499" y="92149"/>
                </a:lnTo>
                <a:lnTo>
                  <a:pt x="1499" y="137976"/>
                </a:lnTo>
                <a:lnTo>
                  <a:pt x="1499" y="183902"/>
                </a:lnTo>
                <a:lnTo>
                  <a:pt x="0" y="230123"/>
                </a:lnTo>
                <a:lnTo>
                  <a:pt x="3458210" y="230123"/>
                </a:lnTo>
                <a:lnTo>
                  <a:pt x="4038600" y="0"/>
                </a:lnTo>
                <a:close/>
              </a:path>
            </a:pathLst>
          </a:custGeom>
          <a:solidFill>
            <a:srgbClr val="E21E23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3" name="bg object 17"/>
          <p:cNvSpPr>
            <a:extLst>
              <a:ext uri="smNativeData">
                <pr:smNativeData xmlns:pr="smNativeData" xmlns:p14="http://schemas.microsoft.com/office/powerpoint/2010/main" xmlns="" val="SMDATA_13_tBLgZxMAAAAlAAAACwAAAA0AAAAAAAAAAAAAAAAAAAAAAAAAAAAAAAAAAAAAAAAAAAEAAABQAAAAAAAAAAAA4D8AAAAAAADgPwAAAAAAAOA/AAAAAAAA4D8AAAAAAADgPwAAAAAAAOA/AAAAAAAA4D8AAAAAAADgPwAAAAAAAOA/AAAAAAAA4D8CAAAAjAAAAAEAAAAAAAAAJUaV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FBTt50MAAAAEAAAAAAAAAAAAAAAAAAAAAAAAAAeAAAAaAAAAAAAAAAAAAAAAAAAAAAAAAAAAAAAECcAABAnAAAAAAAAAAAAAAAAAAAAAAAAAAAAAAAAAAAAAAAAAAAAABQAAAAAAAAAwMD/AAAAAABkAAAAMgAAAAAAAABkAAAAAAAAAH9/fwAKAAAAHwAAAFQAAAAlRpUA////AQAAAAAAAAAAAAAAAAAAAAAAAAAAAAAAAAAAAAAAAAAAAAAAAH9/fwDu7OEDzMzMAMDA/wB/f38AAAAAAAAAAAAAAAAAAAAAAAAAAAAhAAAAGAAAABQAAAAAAAAAxigAAKQYAAAiKgAAEAAAACYAAAAIAAAA//////////8="/>
              </a:ext>
            </a:extLst>
          </p:cNvSpPr>
          <p:nvPr/>
        </p:nvSpPr>
        <p:spPr>
          <a:xfrm>
            <a:off x="0" y="6628130"/>
            <a:ext cx="4005580" cy="220980"/>
          </a:xfrm>
          <a:custGeom>
            <a:avLst/>
            <a:gdLst/>
            <a:ahLst/>
            <a:cxnLst/>
            <a:rect l="0" t="0" r="4005580" b="220980"/>
            <a:pathLst>
              <a:path w="4005580" h="220980">
                <a:moveTo>
                  <a:pt x="4005073" y="0"/>
                </a:moveTo>
                <a:lnTo>
                  <a:pt x="3204" y="0"/>
                </a:lnTo>
                <a:lnTo>
                  <a:pt x="1351" y="55431"/>
                </a:lnTo>
                <a:lnTo>
                  <a:pt x="1351" y="165551"/>
                </a:lnTo>
                <a:lnTo>
                  <a:pt x="0" y="220980"/>
                </a:lnTo>
                <a:lnTo>
                  <a:pt x="3429509" y="220980"/>
                </a:lnTo>
                <a:lnTo>
                  <a:pt x="4005073" y="0"/>
                </a:lnTo>
                <a:close/>
              </a:path>
            </a:pathLst>
          </a:custGeom>
          <a:solidFill>
            <a:srgbClr val="254695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pic>
        <p:nvPicPr>
          <p:cNvPr id="4" name="bg object 18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774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AEUAAIsAAAASSgAA4wUAABAAAAAmAAAACAAAAP//////////"/>
              </a:ext>
            </a:extLst>
          </p:cNvPicPr>
          <p:nvPr/>
        </p:nvPicPr>
        <p:blipFill>
          <a:blip r:embed="rId25"/>
          <a:stretch>
            <a:fillRect/>
          </a:stretch>
        </p:blipFill>
        <p:spPr>
          <a:xfrm>
            <a:off x="11216640" y="88265"/>
            <a:ext cx="824230" cy="8686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Hold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sBgAA9QAAAKFCAABrBwAAECAAACYAAAAIAAAAPb8AAH8AAAA="/>
              </a:ext>
            </a:extLst>
          </p:cNvSpPr>
          <p:nvPr>
            <p:ph type="title"/>
          </p:nvPr>
        </p:nvSpPr>
        <p:spPr>
          <a:xfrm>
            <a:off x="1003300" y="155575"/>
            <a:ext cx="9827895" cy="1050290"/>
          </a:xfrm>
          <a:prstGeom prst="rect">
            <a:avLst/>
          </a:prstGeom>
          <a:noFill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sz="2300" b="1" i="0">
                <a:solidFill>
                  <a:srgbClr val="001F5F"/>
                </a:solidFill>
                <a:latin typeface="Calibri" pitchFamily="2" charset="-52"/>
                <a:ea typeface="Calibri" pitchFamily="2" charset="-52"/>
                <a:cs typeface="Calibri" pitchFamily="2" charset="-52"/>
              </a:defRPr>
            </a:lvl1pPr>
          </a:lstStyle>
          <a:p>
            <a:endParaRPr/>
          </a:p>
        </p:txBody>
      </p:sp>
      <p:sp>
        <p:nvSpPr>
          <p:cNvPr id="6" name="Hold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CAgAA8QcAAGNIAADzIAAAECAAACYAAAAIAAAAPb8AAH8AAAA="/>
              </a:ext>
            </a:extLst>
          </p:cNvSpPr>
          <p:nvPr>
            <p:ph type="body" idx="1"/>
          </p:nvPr>
        </p:nvSpPr>
        <p:spPr>
          <a:xfrm>
            <a:off x="448310" y="1290955"/>
            <a:ext cx="11318875" cy="4065270"/>
          </a:xfrm>
          <a:prstGeom prst="rect">
            <a:avLst/>
          </a:prstGeom>
          <a:noFill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7" name="Hold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AGQAAPCcAAIAxAABYKQAAECAAACYAAAAIAAAAPb8AAH8AAAA="/>
              </a:ext>
            </a:extLst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ctr">
              <a:defRPr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8" name="Hold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AAwAAPCcAAAAVAABYKQAAECAAACYAAAAIAAAAPb8AAH8AAAA="/>
              </a:ext>
            </a:extLst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l">
              <a:defRPr>
                <a:solidFill>
                  <a:srgbClr val="8C8C8C"/>
                </a:solidFill>
              </a:defRPr>
            </a:lvl1pPr>
          </a:lstStyle>
          <a:p>
            <a:fld id="{B4FA0F04-4A59-AFF9-1742-BCAC410CE1E9}" type="datetime1">
              <a:rPr lang="en-us"/>
              <a:t>3/24/2025</a:t>
            </a:fld>
            <a:endParaRPr lang="en-us"/>
          </a:p>
        </p:txBody>
      </p:sp>
      <p:sp>
        <p:nvSpPr>
          <p:cNvPr id="9" name="Hold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E0AAAAAAAAAAAA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NgAAPCcAAEBHAABYKQAAECAAACYAAAAIAAAAPb8AAH8AAAA="/>
              </a:ext>
            </a:extLst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>
            <a:lvl1pPr algn="r">
              <a:defRPr>
                <a:solidFill>
                  <a:srgbClr val="8C8C8C"/>
                </a:solidFill>
              </a:defRPr>
            </a:lvl1pPr>
          </a:lstStyle>
          <a:p>
            <a:fld id="{B4FA563E-7059-AFA0-1742-86F5180CE1D3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6" r:id="rId18"/>
    <p:sldLayoutId id="2147483697" r:id="rId19"/>
    <p:sldLayoutId id="2147483698" r:id="rId20"/>
    <p:sldLayoutId id="2147483699" r:id="rId21"/>
    <p:sldLayoutId id="2147483700" r:id="rId22"/>
    <p:sldLayoutId id="2147483701" r:id="rId23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AxwAAHgAAAAASwAAMC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553585" y="76200"/>
            <a:ext cx="7638415" cy="67818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object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AAAAABM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n9/fwDu7OEDzMzMAMDA/wB/f38AAAAAAAAAAAAAAAAAAAAAAAAAAAAhAAAAGAAAABQAAAAtCwAAbAEAAGVAAABqCgAAAAAAACYAAAAIAAAAffD///////8="/>
              </a:ext>
            </a:extLst>
          </p:cNvSpPr>
          <p:nvPr>
            <p:ph type="title"/>
          </p:nvPr>
        </p:nvSpPr>
        <p:spPr>
          <a:xfrm>
            <a:off x="1160586" y="231140"/>
            <a:ext cx="10102360" cy="1461770"/>
          </a:xfrm>
          <a:noFill/>
          <a:ln>
            <a:noFill/>
          </a:ln>
          <a:effectLst/>
        </p:spPr>
        <p:txBody>
          <a:bodyPr vert="horz" wrap="square" lIns="0" tIns="12065" rIns="0" bIns="0" numCol="1" spcCol="215900" anchor="t">
            <a:prstTxWarp prst="textNoShape">
              <a:avLst/>
            </a:prstTxWarp>
          </a:bodyPr>
          <a:lstStyle/>
          <a:p>
            <a:pPr marL="12700" marR="0" indent="0" algn="ctr" defTabSz="91440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  <a:tabLst/>
              <a:defRPr sz="2300" b="1" i="0" u="none" strike="noStrike" kern="1" spc="0" baseline="0">
                <a:solidFill>
                  <a:srgbClr val="C00000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rPr sz="2400" b="0" spc="-3" dirty="0" err="1" smtClean="0">
                <a:latin typeface="Arial Black" pitchFamily="2" charset="-52"/>
              </a:rPr>
              <a:t>Приемная</a:t>
            </a:r>
            <a:r>
              <a:rPr sz="2400" b="0" spc="-3" dirty="0" smtClean="0">
                <a:latin typeface="Arial Black" pitchFamily="2" charset="-52"/>
              </a:rPr>
              <a:t> </a:t>
            </a:r>
            <a:r>
              <a:rPr sz="2400" b="0" spc="-3" dirty="0" err="1">
                <a:latin typeface="Arial Black" pitchFamily="2" charset="-52"/>
              </a:rPr>
              <a:t>кампания</a:t>
            </a:r>
            <a:r>
              <a:rPr sz="2400" b="0" spc="-3" dirty="0">
                <a:latin typeface="Arial Black" pitchFamily="2" charset="-52"/>
              </a:rPr>
              <a:t> в </a:t>
            </a:r>
            <a:r>
              <a:rPr sz="2400" b="0" spc="-3" dirty="0" err="1">
                <a:latin typeface="Arial Black" pitchFamily="2" charset="-52"/>
              </a:rPr>
              <a:t>первые</a:t>
            </a:r>
            <a:r>
              <a:rPr sz="2400" b="0" spc="-3" dirty="0">
                <a:latin typeface="Arial Black" pitchFamily="2" charset="-52"/>
              </a:rPr>
              <a:t> </a:t>
            </a:r>
            <a:r>
              <a:rPr sz="2400" b="0" spc="-3" dirty="0" err="1" smtClean="0">
                <a:latin typeface="Arial Black" pitchFamily="2" charset="-52"/>
              </a:rPr>
              <a:t>классы</a:t>
            </a:r>
            <a:r>
              <a:rPr lang="ru-RU" sz="2400" b="0" spc="-3" dirty="0" smtClean="0">
                <a:latin typeface="Arial Black" pitchFamily="2" charset="-52"/>
              </a:rPr>
              <a:t/>
            </a:r>
            <a:br>
              <a:rPr lang="ru-RU" sz="2400" b="0" spc="-3" dirty="0" smtClean="0">
                <a:latin typeface="Arial Black" pitchFamily="2" charset="-52"/>
              </a:rPr>
            </a:br>
            <a:r>
              <a:rPr lang="ru-RU" sz="2400" b="0" spc="-3" dirty="0" smtClean="0">
                <a:latin typeface="Arial Black" pitchFamily="2" charset="-52"/>
              </a:rPr>
              <a:t>муниципальных </a:t>
            </a:r>
            <a:r>
              <a:rPr lang="ru-RU" sz="2400" b="0" spc="-3" dirty="0" smtClean="0">
                <a:latin typeface="Arial Black" pitchFamily="2" charset="-52"/>
              </a:rPr>
              <a:t>общеобразовательных организаций</a:t>
            </a:r>
            <a:br>
              <a:rPr lang="ru-RU" sz="2400" b="0" spc="-3" dirty="0" smtClean="0">
                <a:latin typeface="Arial Black" pitchFamily="2" charset="-52"/>
              </a:rPr>
            </a:br>
            <a:r>
              <a:rPr lang="ru-RU" sz="2400" b="0" spc="-3" dirty="0" smtClean="0">
                <a:latin typeface="Arial Black" pitchFamily="2" charset="-52"/>
              </a:rPr>
              <a:t>Петрозаводского городского округа</a:t>
            </a:r>
            <a:endParaRPr sz="2400" dirty="0">
              <a:latin typeface="Arial Black" pitchFamily="2" charset="-52"/>
            </a:endParaRPr>
          </a:p>
        </p:txBody>
      </p:sp>
      <p:sp>
        <p:nvSpPr>
          <p:cNvPr id="4" name="object 7"/>
          <p:cNvSpPr>
            <a:extLst>
              <a:ext uri="smNativeData">
                <pr:smNativeData xmlns:pr="smNativeData" xmlns:p14="http://schemas.microsoft.com/office/powerpoint/2010/main" xmlns="" val="SMDATA_13_tBLgZxMAAAAlAAAAZAAAAA0AAAAAAAAAABM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VAQAAtBoAANYtAAAeJQAAAAAAACYAAAAIAAAA//////////8="/>
              </a:ext>
            </a:extLst>
          </p:cNvSpPr>
          <p:nvPr/>
        </p:nvSpPr>
        <p:spPr>
          <a:xfrm>
            <a:off x="216535" y="4340860"/>
            <a:ext cx="7234555" cy="16929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065" rIns="0" bIns="0" numCol="1" spcCol="215900" anchor="t"/>
          <a:lstStyle/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dirty="0"/>
              <a:t>Пахомова Светлана </a:t>
            </a:r>
            <a:r>
              <a:rPr dirty="0" smtClean="0"/>
              <a:t>Александровна,  </a:t>
            </a:r>
            <a:endParaRPr dirty="0"/>
          </a:p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lang="ru-ru" dirty="0">
                <a:solidFill>
                  <a:schemeClr val="tx1"/>
                </a:solidFill>
              </a:rPr>
              <a:t>заместитель председателя </a:t>
            </a:r>
            <a:r>
              <a:rPr lang="ru-ru" dirty="0" smtClean="0">
                <a:solidFill>
                  <a:schemeClr val="tx1"/>
                </a:solidFill>
              </a:rPr>
              <a:t>комитета </a:t>
            </a:r>
            <a:r>
              <a:rPr lang="ru-ru" dirty="0">
                <a:solidFill>
                  <a:schemeClr val="tx1"/>
                </a:solidFill>
              </a:rPr>
              <a:t>-</a:t>
            </a:r>
          </a:p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lang="ru-ru" dirty="0">
                <a:solidFill>
                  <a:schemeClr val="tx1"/>
                </a:solidFill>
              </a:rPr>
              <a:t>начальник управления </a:t>
            </a:r>
            <a:r>
              <a:rPr lang="ru-ru" dirty="0" smtClean="0">
                <a:solidFill>
                  <a:schemeClr val="tx1"/>
                </a:solidFill>
              </a:rPr>
              <a:t>образования </a:t>
            </a:r>
            <a:r>
              <a:rPr lang="ru-ru" dirty="0">
                <a:solidFill>
                  <a:schemeClr val="tx1"/>
                </a:solidFill>
              </a:rPr>
              <a:t>комитета социального развития Администрации Петрозаводского городского округа</a:t>
            </a:r>
          </a:p>
        </p:txBody>
      </p:sp>
      <p:pic>
        <p:nvPicPr>
          <p:cNvPr id="5" name="Рисунок 8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CQMAAN0BAADWBwAACQg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93395" y="30289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n//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IwEAANhFAAAAJgAAAAAAACYAAAAIAAAAAQAAAAAAAAA="/>
              </a:ext>
            </a:extLst>
          </p:cNvSpPr>
          <p:nvPr>
            <p:ph type="body" idx="1"/>
          </p:nvPr>
        </p:nvSpPr>
        <p:spPr>
          <a:xfrm>
            <a:off x="838200" y="184785"/>
            <a:ext cx="10515600" cy="5992495"/>
          </a:xfrm>
        </p:spPr>
        <p:txBody>
          <a:bodyPr/>
          <a:lstStyle/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sz="36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Документы для получения направления:</a:t>
            </a:r>
          </a:p>
          <a:p>
            <a:pPr marL="0" indent="0" algn="ctr">
              <a:buNone/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документ, удостоверяющий личность заявителя;</a:t>
            </a: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документы, подтверждающие факт законного представительства несовершеннолетнего заявителем;</a:t>
            </a: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документ, подтверждающий отсутствие у несовершеннолетних противопоказаний к обучению по состоянию здоровья.</a:t>
            </a: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d0QAAEwBAABESQAAeA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29645" y="21082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YDIAAJcV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188960" y="3509645"/>
            <a:ext cx="4003040" cy="334835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HQu9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+/////////9pCAAA9KwAAAAAAACYAAAAIAAAAASAAAAAAAAA="/>
              </a:ext>
            </a:extLst>
          </p:cNvSpPr>
          <p:nvPr>
            <p:ph type="body" idx="1"/>
          </p:nvPr>
        </p:nvSpPr>
        <p:spPr>
          <a:xfrm>
            <a:off x="-1270" y="-635"/>
            <a:ext cx="10868660" cy="702945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>
              <a:lnSpc>
                <a:spcPct val="70000"/>
              </a:lnSpc>
              <a:spcBef>
                <a:spcPts val="620"/>
              </a:spcBef>
              <a:buNone/>
              <a:defRPr lang="ru-ru" sz="1735"/>
            </a:pPr>
            <a:endParaRPr/>
          </a:p>
          <a:p>
            <a:pPr marL="0" indent="0" algn="ctr">
              <a:lnSpc>
                <a:spcPct val="70000"/>
              </a:lnSpc>
              <a:spcBef>
                <a:spcPts val="620"/>
              </a:spcBef>
              <a:buNone/>
              <a:defRPr lang="ru-ru" sz="1735">
                <a:solidFill>
                  <a:schemeClr val="accent5"/>
                </a:solidFill>
              </a:defRPr>
            </a:pPr>
            <a:r>
              <a:rPr lang="ru-ru" sz="316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Федеральные законы, регламентирующие внеочередной и первоочередной порядок приёма заявлений:</a:t>
            </a:r>
          </a:p>
          <a:p>
            <a:pPr marL="0" indent="0" algn="ctr">
              <a:lnSpc>
                <a:spcPct val="70000"/>
              </a:lnSpc>
              <a:spcBef>
                <a:spcPts val="620"/>
              </a:spcBef>
              <a:buNone/>
              <a:defRPr lang="ru-ru" sz="1735"/>
            </a:pPr>
            <a:endParaRPr lang="ru-ru" sz="273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solidFill>
                  <a:srgbClr val="1F4F7A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Закон Российской Федерации от 17.07.1992 г. № 2202-1 «О прокуратуре Российской Федерации»;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solidFill>
                  <a:srgbClr val="1F4F7A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Закон Российской Федерации от 26.06.1992 г. № 3132-1 «О статусе судей в Российской Федерации»;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solidFill>
                  <a:srgbClr val="1F4F7A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Федеральный закон от 28.12.2010 г. № 403-ФЗ «О Следственном комитете Российской Федерации»;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Федеральный закон от 27.05.1998 г. № 76-ФЗ «О статусе военнослужащих»;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Федерального закона от 3.07.2016 г. № 226-ФЗ «О войсках национальной гвардии Российской Федерации»;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Федеральный закон от 7.02.2011 г. № 3-ФЗ «О полиции»;</a:t>
            </a:r>
          </a:p>
          <a:p>
            <a:pPr algn="just">
              <a:lnSpc>
                <a:spcPct val="70000"/>
              </a:lnSpc>
              <a:spcBef>
                <a:spcPts val="620"/>
              </a:spcBef>
              <a:defRPr lang="ru-ru" sz="1735"/>
            </a:pPr>
            <a:r>
              <a:rPr lang="ru-ru" sz="217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Федеральный закон от 30.12.2012 г. № 283-ФЗ «О социальных гарантиях сотрудникам некоторых федеральных органов исполнительной власти и внесении изменений в законодательные акты Российской Федерации».</a:t>
            </a:r>
          </a:p>
          <a:p>
            <a:pPr marL="0" indent="0">
              <a:lnSpc>
                <a:spcPct val="70000"/>
              </a:lnSpc>
              <a:spcBef>
                <a:spcPts val="620"/>
              </a:spcBef>
              <a:buNone/>
              <a:defRPr lang="ru-ru" sz="1735"/>
            </a:pPr>
            <a:endParaRPr lang="ru-ru" sz="2170"/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d0QAADMBAABESQAAXw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29645" y="19494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jwAAMkc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36150" y="4679315"/>
            <a:ext cx="2355850" cy="217868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B2YWw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3AwAA5QEAAKg7AAAwKgAAAAAAACYAAAAIAAAAASAAAAAAAAA="/>
              </a:ext>
            </a:extLst>
          </p:cNvSpPr>
          <p:nvPr>
            <p:ph type="body" idx="1"/>
          </p:nvPr>
        </p:nvSpPr>
        <p:spPr>
          <a:xfrm>
            <a:off x="522605" y="307975"/>
            <a:ext cx="9175115" cy="655002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>
                <a:solidFill>
                  <a:schemeClr val="accent5"/>
                </a:solidFill>
              </a:defRPr>
            </a:pPr>
            <a:r>
              <a:rPr lang="ru-ru" sz="307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Внеочередное право на зачисление в общеобразовательные организации имеют:</a:t>
            </a: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/>
            </a:pPr>
            <a:endParaRPr lang="ru-ru" sz="1985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/>
            </a:pPr>
            <a:endParaRPr lang="ru-ru" sz="1985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/>
            </a:pPr>
            <a:r>
              <a:rPr lang="ru-ru" sz="1985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- </a:t>
            </a: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</a:t>
            </a:r>
            <a:r>
              <a:rPr lang="ru-ru" sz="30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военнослужащих</a:t>
            </a: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и дети граждан, пребывавших в </a:t>
            </a:r>
            <a:r>
              <a:rPr lang="ru-ru" sz="30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добровольческих формированиях</a:t>
            </a: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, погибших (умерших) при выполнении задач в СВО;</a:t>
            </a: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defRPr>
            </a:pPr>
            <a:endParaRPr lang="ru-ru" sz="30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30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- дети </a:t>
            </a:r>
            <a:r>
              <a:rPr lang="ru-ru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сотрудника войск национальной гвардии Российской Федерации</a:t>
            </a: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, погибшего (умершего) при выполнении задач в СВО.</a:t>
            </a: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/>
            </a:pPr>
            <a:endParaRPr lang="ru-ru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lnSpc>
                <a:spcPct val="87000"/>
              </a:lnSpc>
              <a:spcBef>
                <a:spcPts val="320"/>
              </a:spcBef>
              <a:spcAft>
                <a:spcPts val="255"/>
              </a:spcAft>
              <a:buNone/>
              <a:defRPr lang="ru-ru" sz="895"/>
            </a:pPr>
            <a:endParaRPr lang="ru-ru" sz="2050" u="sng">
              <a:solidFill>
                <a:srgbClr val="000000"/>
              </a:solidFill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>
              <a:lnSpc>
                <a:spcPct val="70000"/>
              </a:lnSpc>
              <a:spcBef>
                <a:spcPts val="320"/>
              </a:spcBef>
              <a:buNone/>
              <a:defRPr lang="ru-ru" sz="895"/>
            </a:pPr>
            <a:r>
              <a:t/>
            </a:r>
            <a:br/>
            <a:endParaRPr lang="ru-ru" sz="2370"/>
          </a:p>
          <a:p>
            <a:pPr>
              <a:lnSpc>
                <a:spcPct val="70000"/>
              </a:lnSpc>
              <a:spcBef>
                <a:spcPts val="320"/>
              </a:spcBef>
              <a:defRPr lang="ru-ru" sz="895"/>
            </a:pPr>
            <a:endParaRPr lang="ru-ru" sz="2370"/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CzALM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dkQAAJUBAABDSQAAwQ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29010" y="25717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MTkAAGsa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297035" y="4294505"/>
            <a:ext cx="2894965" cy="25634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Q+PC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UAQAAhAEAAGRAAACxKAAAAAAAACYAAAAIAAAAASAAAAAAAAA="/>
              </a:ext>
            </a:extLst>
          </p:cNvSpPr>
          <p:nvPr>
            <p:ph type="body" idx="1"/>
          </p:nvPr>
        </p:nvSpPr>
        <p:spPr>
          <a:xfrm>
            <a:off x="215900" y="246380"/>
            <a:ext cx="10251440" cy="636841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None/>
              <a:defRPr lang="ru-ru" sz="700">
                <a:solidFill>
                  <a:schemeClr val="accent5"/>
                </a:solidFill>
              </a:defRPr>
            </a:pPr>
            <a:r>
              <a:rPr lang="ru-ru" sz="24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Первоочередное право на зачисление общеобразовательные организации имеют дети льготных категорий граждан:</a:t>
            </a:r>
          </a:p>
          <a:p>
            <a:pPr marL="0" indent="0" algn="ctr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None/>
              <a:defRPr lang="ru-ru" sz="2400" b="1"/>
            </a:pPr>
            <a:endParaRPr lang="ru-ru" sz="2400" b="1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военнослужащих и дети граждан, пребывающих в добровольческих формированиях;</a:t>
            </a:r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 полиции;</a:t>
            </a:r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 органов внутренних дел не являющихся сотрудниками полиции;</a:t>
            </a:r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сотрудников, имеющих специальные звания и проходящие службу в учреждениях и органах уголовно-исполнительной системы;</a:t>
            </a:r>
            <a:endParaRPr lang="ru-ru"/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сотрудников, имеющих специальные звания и проходящие службу в учреждениях и органах принудительного исполнения Российской Федерации;</a:t>
            </a:r>
            <a:endParaRPr lang="ru-ru"/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сотрудников, имеющих специальные звания и проходящие службу в учреждениях и органах федеральной противопожарной службе Государственной противопожарной службы;</a:t>
            </a:r>
            <a:endParaRPr lang="ru-ru"/>
          </a:p>
          <a:p>
            <a:pPr marL="342900" indent="-342900" algn="just">
              <a:lnSpc>
                <a:spcPct val="87000"/>
              </a:lnSpc>
              <a:spcBef>
                <a:spcPts val="250"/>
              </a:spcBef>
              <a:spcAft>
                <a:spcPts val="200"/>
              </a:spcAft>
              <a:buFont typeface="Wingdings" pitchFamily="2" charset="2"/>
              <a:buChar char=""/>
              <a:defRPr lang="ru-ru" sz="2200"/>
            </a:pPr>
            <a:r>
              <a:rPr lang="ru-ru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 сотрудников, имеющих специальные звания и проходящие службу в таможенных органах Российской Федерации.</a:t>
            </a:r>
            <a:endParaRPr lang="ru-ru"/>
          </a:p>
          <a:p>
            <a:pPr>
              <a:lnSpc>
                <a:spcPct val="70000"/>
              </a:lnSpc>
              <a:spcBef>
                <a:spcPts val="250"/>
              </a:spcBef>
              <a:defRPr lang="ru-ru" sz="700"/>
            </a:pPr>
            <a:endParaRPr lang="ru-ru"/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8EQAAAMBAAC9SQAALw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206480" y="16446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zqqRn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jwAAMkc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36150" y="4679315"/>
            <a:ext cx="2355850" cy="217868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1lYSI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FQIAAHE/AAAAJgAAAAAAACYAAAAIAAAAAQAAAAAAAAA="/>
              </a:ext>
            </a:extLst>
          </p:cNvSpPr>
          <p:nvPr>
            <p:ph type="body" idx="1"/>
          </p:nvPr>
        </p:nvSpPr>
        <p:spPr>
          <a:xfrm>
            <a:off x="838200" y="338455"/>
            <a:ext cx="9474835" cy="5838825"/>
          </a:xfrm>
        </p:spPr>
        <p:txBody>
          <a:bodyPr/>
          <a:lstStyle/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Преимущественное право на зачисление в школы города имеют дети льготных категорий граждан:</a:t>
            </a:r>
          </a:p>
          <a:p>
            <a:pPr marL="0" indent="0" algn="ctr">
              <a:buNone/>
              <a:defRPr lang="ru-ru"/>
            </a:pPr>
            <a:endParaRPr lang="ru-ru" b="1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дети, воспитывающиеся в одной семье (в том числе патронатной), независимо от наличия кровного родства между ними (т. е. в том числе усыновленные дети и дети, находящиеся под опекой или попечительством).</a:t>
            </a:r>
          </a:p>
          <a:p>
            <a:pPr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j0QAANIAAABcSQAA/g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44885" y="13335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n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KjYAAJ4Y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804910" y="4001770"/>
            <a:ext cx="3387090" cy="28562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hBQzM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UAwAAOwEAALRDAADlKQAAAAAAACYAAAAIAAAAASAAAAAAAAA="/>
              </a:ext>
            </a:extLst>
          </p:cNvSpPr>
          <p:nvPr>
            <p:ph type="body" idx="1"/>
          </p:nvPr>
        </p:nvSpPr>
        <p:spPr>
          <a:xfrm>
            <a:off x="500380" y="200025"/>
            <a:ext cx="10505440" cy="661035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  <a:defRPr lang="ru-ru">
                <a:solidFill>
                  <a:schemeClr val="accent5"/>
                </a:solidFill>
              </a:defRPr>
            </a:pPr>
            <a:r>
              <a:rPr lang="ru-ru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Информация на сайте общеобразовательных организаций: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постановление «О закреплении муниципальных образовательных организаций Петрозаводского городского округа за конкретными территориями Петрозаводского городского округа»;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информация о количестве первых классов (общеобразовательные и коррекционные); 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информация о количестве мест в первых классах; 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информация о наличии свободных мест в первых классах для приёма детей, не проживающих на закреплённой территории, не позднее 5 июля текущего года;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правила приема </a:t>
            </a: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 общеобразовательную организацию;</a:t>
            </a:r>
          </a:p>
          <a:p>
            <a:pPr algn="just">
              <a:lnSpc>
                <a:spcPct val="80000"/>
              </a:lnSpc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образец заявления о приеме на обучение.</a:t>
            </a:r>
            <a:endParaRPr lang="ru-ru">
              <a:latin typeface="Times New Roman" pitchFamily="1" charset="-52"/>
              <a:ea typeface="Calibri" pitchFamily="2" charset="-52"/>
              <a:cs typeface="Calibri" pitchFamily="2" charset="-52"/>
            </a:endParaRPr>
          </a:p>
          <a:p>
            <a:pPr algn="just">
              <a:lnSpc>
                <a:spcPct val="80000"/>
              </a:lnSpc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Calibri" pitchFamily="2" charset="-52"/>
            </a:endParaRPr>
          </a:p>
          <a:p>
            <a:pPr marL="0" indent="0">
              <a:lnSpc>
                <a:spcPct val="80000"/>
              </a:lnSpc>
              <a:buNone/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Calibri" pitchFamily="2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2EQAAOoAAAClSQAAFg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91240" y="14859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jwAAMkc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36150" y="4679315"/>
            <a:ext cx="2355850" cy="217868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AxwAAHgAAAAASwAAMC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553585" y="76200"/>
            <a:ext cx="7638415" cy="67818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object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AAAAABM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n9/fwDu7OEDzMzMAMDA/wB/f38AAAAAAAAAAAAAAAAAAAAAAAAAAAAhAAAAGAAAABQAAAAtCwAAbAEAAGVAAABqCgAAAAAAACYAAAAIAAAAffD///////8="/>
              </a:ext>
            </a:extLst>
          </p:cNvSpPr>
          <p:nvPr>
            <p:ph type="title"/>
          </p:nvPr>
        </p:nvSpPr>
        <p:spPr>
          <a:xfrm>
            <a:off x="1160586" y="231140"/>
            <a:ext cx="10102360" cy="1461770"/>
          </a:xfrm>
          <a:noFill/>
          <a:ln>
            <a:noFill/>
          </a:ln>
          <a:effectLst/>
        </p:spPr>
        <p:txBody>
          <a:bodyPr vert="horz" wrap="square" lIns="0" tIns="12065" rIns="0" bIns="0" numCol="1" spcCol="215900" anchor="t">
            <a:prstTxWarp prst="textNoShape">
              <a:avLst/>
            </a:prstTxWarp>
          </a:bodyPr>
          <a:lstStyle/>
          <a:p>
            <a:pPr marL="12700" marR="0" indent="0" algn="ctr" defTabSz="914400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None/>
              <a:tabLst/>
              <a:defRPr sz="2300" b="1" i="0" u="none" strike="noStrike" kern="1" spc="0" baseline="0">
                <a:solidFill>
                  <a:srgbClr val="C00000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pPr>
            <a:r>
              <a:rPr sz="2400" b="0" spc="-3" dirty="0" err="1" smtClean="0">
                <a:latin typeface="Arial Black" pitchFamily="2" charset="-52"/>
              </a:rPr>
              <a:t>Приемная</a:t>
            </a:r>
            <a:r>
              <a:rPr sz="2400" b="0" spc="-3" dirty="0" smtClean="0">
                <a:latin typeface="Arial Black" pitchFamily="2" charset="-52"/>
              </a:rPr>
              <a:t> </a:t>
            </a:r>
            <a:r>
              <a:rPr sz="2400" b="0" spc="-3" dirty="0" err="1">
                <a:latin typeface="Arial Black" pitchFamily="2" charset="-52"/>
              </a:rPr>
              <a:t>кампания</a:t>
            </a:r>
            <a:r>
              <a:rPr sz="2400" b="0" spc="-3" dirty="0">
                <a:latin typeface="Arial Black" pitchFamily="2" charset="-52"/>
              </a:rPr>
              <a:t> в </a:t>
            </a:r>
            <a:r>
              <a:rPr sz="2400" b="0" spc="-3" dirty="0" err="1">
                <a:latin typeface="Arial Black" pitchFamily="2" charset="-52"/>
              </a:rPr>
              <a:t>первые</a:t>
            </a:r>
            <a:r>
              <a:rPr sz="2400" b="0" spc="-3" dirty="0">
                <a:latin typeface="Arial Black" pitchFamily="2" charset="-52"/>
              </a:rPr>
              <a:t> </a:t>
            </a:r>
            <a:r>
              <a:rPr sz="2400" b="0" spc="-3" dirty="0" err="1" smtClean="0">
                <a:latin typeface="Arial Black" pitchFamily="2" charset="-52"/>
              </a:rPr>
              <a:t>классы</a:t>
            </a:r>
            <a:r>
              <a:rPr lang="ru-RU" sz="2400" b="0" spc="-3" dirty="0" smtClean="0">
                <a:latin typeface="Arial Black" pitchFamily="2" charset="-52"/>
              </a:rPr>
              <a:t/>
            </a:r>
            <a:br>
              <a:rPr lang="ru-RU" sz="2400" b="0" spc="-3" dirty="0" smtClean="0">
                <a:latin typeface="Arial Black" pitchFamily="2" charset="-52"/>
              </a:rPr>
            </a:br>
            <a:r>
              <a:rPr lang="ru-RU" sz="2400" b="0" spc="-3" dirty="0" smtClean="0">
                <a:latin typeface="Arial Black" pitchFamily="2" charset="-52"/>
              </a:rPr>
              <a:t>муниципальных </a:t>
            </a:r>
            <a:r>
              <a:rPr lang="ru-RU" sz="2400" b="0" spc="-3" dirty="0" smtClean="0">
                <a:latin typeface="Arial Black" pitchFamily="2" charset="-52"/>
              </a:rPr>
              <a:t>общеобразовательных организаций</a:t>
            </a:r>
            <a:br>
              <a:rPr lang="ru-RU" sz="2400" b="0" spc="-3" dirty="0" smtClean="0">
                <a:latin typeface="Arial Black" pitchFamily="2" charset="-52"/>
              </a:rPr>
            </a:br>
            <a:r>
              <a:rPr lang="ru-RU" sz="2400" b="0" spc="-3" dirty="0" smtClean="0">
                <a:latin typeface="Arial Black" pitchFamily="2" charset="-52"/>
              </a:rPr>
              <a:t>Петрозаводского городского округа</a:t>
            </a:r>
            <a:endParaRPr sz="2400" dirty="0">
              <a:latin typeface="Arial Black" pitchFamily="2" charset="-52"/>
            </a:endParaRPr>
          </a:p>
        </p:txBody>
      </p:sp>
      <p:sp>
        <p:nvSpPr>
          <p:cNvPr id="4" name="object 7"/>
          <p:cNvSpPr>
            <a:extLst>
              <a:ext uri="smNativeData">
                <pr:smNativeData xmlns:pr="smNativeData" xmlns:p14="http://schemas.microsoft.com/office/powerpoint/2010/main" xmlns="" val="SMDATA_13_tBLgZxMAAAAlAAAAZAAAAA0AAAAAAAAAABM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VAQAAtBoAANYtAAAeJQAAAAAAACYAAAAIAAAA//////////8="/>
              </a:ext>
            </a:extLst>
          </p:cNvSpPr>
          <p:nvPr/>
        </p:nvSpPr>
        <p:spPr>
          <a:xfrm>
            <a:off x="216535" y="4340860"/>
            <a:ext cx="7234555" cy="16929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065" rIns="0" bIns="0" numCol="1" spcCol="215900" anchor="t"/>
          <a:lstStyle/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dirty="0"/>
              <a:t>Пахомова Светлана </a:t>
            </a:r>
            <a:r>
              <a:rPr dirty="0" smtClean="0"/>
              <a:t>Александровна,  </a:t>
            </a:r>
            <a:endParaRPr dirty="0"/>
          </a:p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lang="ru-ru" dirty="0">
                <a:solidFill>
                  <a:schemeClr val="tx1"/>
                </a:solidFill>
              </a:rPr>
              <a:t>заместитель председателя </a:t>
            </a:r>
            <a:r>
              <a:rPr lang="ru-ru" dirty="0" smtClean="0">
                <a:solidFill>
                  <a:schemeClr val="tx1"/>
                </a:solidFill>
              </a:rPr>
              <a:t>комитета </a:t>
            </a:r>
            <a:r>
              <a:rPr lang="ru-ru" dirty="0">
                <a:solidFill>
                  <a:schemeClr val="tx1"/>
                </a:solidFill>
              </a:rPr>
              <a:t>-</a:t>
            </a:r>
          </a:p>
          <a:p>
            <a:pPr marL="12700" algn="l">
              <a:lnSpc>
                <a:spcPct val="100000"/>
              </a:lnSpc>
              <a:spcBef>
                <a:spcPts val="95"/>
              </a:spcBef>
              <a:defRPr lang="ru-ru" spc="-2">
                <a:solidFill>
                  <a:srgbClr val="09689E"/>
                </a:solidFill>
                <a:latin typeface="Arial Black" pitchFamily="2" charset="-52"/>
                <a:ea typeface="Calibri" pitchFamily="2" charset="-52"/>
                <a:cs typeface="Calibri" pitchFamily="2" charset="-52"/>
              </a:defRPr>
            </a:pPr>
            <a:r>
              <a:rPr lang="ru-ru" dirty="0">
                <a:solidFill>
                  <a:schemeClr val="tx1"/>
                </a:solidFill>
              </a:rPr>
              <a:t>начальник управления </a:t>
            </a:r>
            <a:r>
              <a:rPr lang="ru-ru" dirty="0" smtClean="0">
                <a:solidFill>
                  <a:schemeClr val="tx1"/>
                </a:solidFill>
              </a:rPr>
              <a:t>образования </a:t>
            </a:r>
            <a:r>
              <a:rPr lang="ru-ru" dirty="0">
                <a:solidFill>
                  <a:schemeClr val="tx1"/>
                </a:solidFill>
              </a:rPr>
              <a:t>комитета социального развития Администрации Петрозаводского городского округа</a:t>
            </a:r>
          </a:p>
        </p:txBody>
      </p:sp>
      <p:pic>
        <p:nvPicPr>
          <p:cNvPr id="5" name="Рисунок 8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CQMAAN0BAADWBwAACQg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93395" y="30289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343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5QEAANhFAAA4KAAAAAAAACYAAAAIAAAAASAAAAAAAAA="/>
              </a:ext>
            </a:extLst>
          </p:cNvSpPr>
          <p:nvPr>
            <p:ph type="body" idx="1"/>
          </p:nvPr>
        </p:nvSpPr>
        <p:spPr>
          <a:xfrm>
            <a:off x="838200" y="307975"/>
            <a:ext cx="10515600" cy="622998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sz="44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На территории </a:t>
            </a:r>
          </a:p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sz="44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Петрозаводского городского округа </a:t>
            </a:r>
          </a:p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sz="44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прием заявлений граждан в первые классы </a:t>
            </a:r>
          </a:p>
          <a:p>
            <a:pPr marL="0" indent="0" algn="ctr">
              <a:buNone/>
              <a:defRPr lang="ru-ru">
                <a:solidFill>
                  <a:schemeClr val="accent5"/>
                </a:solidFill>
              </a:defRPr>
            </a:pPr>
            <a:r>
              <a:rPr lang="ru-ru" sz="44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на 2025-2026 учебный год начинается </a:t>
            </a:r>
          </a:p>
          <a:p>
            <a:pPr marL="0" indent="0" algn="ctr">
              <a:buNone/>
              <a:defRPr lang="ru-ru">
                <a:solidFill>
                  <a:srgbClr val="C00000"/>
                </a:solidFill>
              </a:defRPr>
            </a:pPr>
            <a:r>
              <a:rPr lang="ru-ru" sz="44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27 марта 2025 года с 09:00 часов</a:t>
            </a:r>
          </a:p>
          <a:p>
            <a:pPr marL="0" indent="0" algn="ctr">
              <a:buNone/>
              <a:defRPr lang="ru-ru"/>
            </a:pPr>
            <a:endParaRPr lang="ru-ru" sz="40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ctr">
              <a:buNone/>
              <a:defRPr lang="ru-ru"/>
            </a:pPr>
            <a:endParaRPr lang="ru-ru" sz="40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///8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IEUAANMAAADtSQAA/w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236960" y="13398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tDMAAIQR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404860" y="2847340"/>
            <a:ext cx="3787140" cy="40106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DAwAALgIAADNEAABKBwAAAAAAACYAAAAIAAAAASAAAAAAAAA="/>
              </a:ext>
            </a:extLst>
          </p:cNvSpPr>
          <p:nvPr>
            <p:ph type="title"/>
          </p:nvPr>
        </p:nvSpPr>
        <p:spPr>
          <a:xfrm>
            <a:off x="570865" y="354330"/>
            <a:ext cx="10515600" cy="830580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 algn="ctr">
              <a:defRPr lang="ru-ru">
                <a:solidFill>
                  <a:schemeClr val="accent5"/>
                </a:solidFill>
              </a:defRPr>
            </a:pPr>
            <a:r>
              <a:rPr lang="ru-ru" sz="2800" b="1">
                <a:latin typeface="Times New Roman" pitchFamily="1" charset="-52"/>
                <a:ea typeface="Calibri Light" pitchFamily="2" charset="-52"/>
                <a:cs typeface="Times New Roman" pitchFamily="1" charset="-52"/>
              </a:rPr>
              <a:t>Претенденты на зачисление в 1 класс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wAAAAAAAAkF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j//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7AwAAwg4AANsjAACGKQAAAAAAACYAAAAIAAAAAQAAAIAfAAA="/>
              </a:ext>
            </a:extLst>
          </p:cNvSpPr>
          <p:nvPr>
            <p:ph type="body" idx="1"/>
          </p:nvPr>
        </p:nvSpPr>
        <p:spPr>
          <a:xfrm>
            <a:off x="647065" y="2399030"/>
            <a:ext cx="5181600" cy="4351020"/>
          </a:xfrm>
          <a:ln w="3175" cap="flat" cmpd="sng" algn="ctr">
            <a:solidFill>
              <a:schemeClr val="tx1"/>
            </a:solidFill>
            <a:prstDash val="dash"/>
            <a:headEnd type="none"/>
            <a:tailEnd type="none"/>
          </a:ln>
        </p:spPr>
        <p:txBody>
          <a:bodyPr/>
          <a:lstStyle/>
          <a:p>
            <a:pPr marL="0" indent="0" algn="just">
              <a:buNone/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Приём заявлений на обучение в 1 класс (для детей, имеющих право на зачисление во внеочередном, первоочередном порядке, имеющим преимущественное право, и детей, проживающих на закреплённой территории) начинается </a:t>
            </a:r>
            <a:r>
              <a:rPr lang="ru-ru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27 марта</a:t>
            </a: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текущего года и завершается 30 июня текущего года.</a:t>
            </a:r>
          </a:p>
          <a:p>
            <a:pPr algn="just"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wAAAAAAAAkF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NJQAAwg4AAK1FAACGKQAAAAAAACYAAAAIAAAAAQAAAIAfAAA="/>
              </a:ext>
            </a:extLst>
          </p:cNvSpPr>
          <p:nvPr>
            <p:ph type="body" idx="2"/>
          </p:nvPr>
        </p:nvSpPr>
        <p:spPr>
          <a:xfrm>
            <a:off x="6144895" y="2399030"/>
            <a:ext cx="5181600" cy="4351020"/>
          </a:xfrm>
          <a:ln w="3175" cap="flat" cmpd="sng" algn="ctr">
            <a:solidFill>
              <a:schemeClr val="tx1"/>
            </a:solidFill>
            <a:prstDash val="dash"/>
            <a:headEnd type="none"/>
            <a:tailEnd type="none"/>
          </a:ln>
        </p:spPr>
        <p:txBody>
          <a:bodyPr/>
          <a:lstStyle/>
          <a:p>
            <a:pPr marL="0" indent="0" algn="just">
              <a:buNone/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Для детей, не проживающих на закреплённой территории, приём заявлений на обучение в 1 класс начинается </a:t>
            </a:r>
            <a:r>
              <a:rPr lang="ru-ru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6 июля</a:t>
            </a: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текущего года до момента заполнения свободных мест, но не позднее 5 сентября текущего  года.</a:t>
            </a:r>
          </a:p>
        </p:txBody>
      </p:sp>
      <p:cxnSp>
        <p:nvCxnSpPr>
          <p:cNvPr id="5" name="Прямая со стрелкой 6"/>
          <p:cNvCxnSpPr>
            <a:extLst>
              <a:ext uri="smNativeData">
                <pr:smNativeData xmlns:pr="smNativeData" xmlns:p14="http://schemas.microsoft.com/office/powerpoint/2010/main" xmlns="" val="SMDATA_13_tBLgZx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AtAAAAAQAAABQAAAAUAAAAFAAAAAEAAAAAAAAAZAAAAGQAAAAC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MAAAAEAAAAAAAAAAAAAAAAAAAAAAAAAAeAAAAaAAAAAAAAAAAAAAAAAAAAAAAAAAAAAAAECcAABAnAAAAAAAAAAAAAAAAAAAAAAAAAAAAAAAAAAAAAAAAAAAAAFAAAAAAAAAAwMD/AAAAAAAAAAAAAAAAAAAAAABkAAAAAAAAAH9/fwAKAAAAHwAAAFQAAAD///8A////AQAAAAAAAAAAAAAAAAAAAAAAAAAAAAAAAAAAAAAAAAAAAAAAAH9/fwAAAAAAy8vLAMDA/wB/f38AAAAAAAAAAAAAAAAAAAAAAAAAAAAhAAAAGAAAABQAAAD3EQAASgcAANsjAADCDgAAEAAAACYAAAAIAAAA//////////8="/>
              </a:ext>
            </a:extLst>
          </p:cNvCxnSpPr>
          <p:nvPr/>
        </p:nvCxnSpPr>
        <p:spPr>
          <a:xfrm rot="5400000">
            <a:off x="2923393" y="302895"/>
            <a:ext cx="1214120" cy="290830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</p:cxnSp>
      <p:cxnSp>
        <p:nvCxnSpPr>
          <p:cNvPr id="6" name="Прямая со стрелкой 8"/>
          <p:cNvCxnSpPr>
            <a:extLst>
              <a:ext uri="smNativeData">
                <pr:smNativeData xmlns:pr="smNativeData" xmlns:p14="http://schemas.microsoft.com/office/powerpoint/2010/main" xmlns="" val="SMDATA_13_tBLgZxMAAAAlAAAADQAAAA0AAAAAkAAAAEgAAACQAAAASAAAAAAAAAAAAAAAAAAAAAEAAABQAAAAAAAAAAAA8L8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AAAAAtAAAAAQAAABQAAAAUAAAAFAAAAAEAAAAAAAAAZAAAAGQAAAAC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MAAAAEAAAAAAAAAAAAAAAAAAAAAAAAAAeAAAAaAAAAAAAAAAAAAAAAAAAAAAAAAAAAAAAECcAABAnAAAAAAAAAAAAAAAAAAAAAAAAAAAAAAAAAAAAAAAAAAAAAFAAAAAAAAAAwMD/AAAAAAAAAAAAAAAAAAAAAABkAAAAAAAAAH9/fwAKAAAAHwAAAFQAAAD///8A////AQAAAAAAAAAAAAAAAAAAAAAAAAAAAAAAAAAAAAAAAAAAAAAAAH9/fwAAAAAAy8vLAMDA/wB/f38AAAAAAAAAAAAAAAAAAAAAAAAAAAAhAAAAGAAAABQAAAApJAAATgcAAL01AADCDgAAEAAAACYAAAAIAAAA//////////8="/>
              </a:ext>
            </a:extLst>
          </p:cNvCxnSpPr>
          <p:nvPr/>
        </p:nvCxnSpPr>
        <p:spPr>
          <a:xfrm rot="5400000">
            <a:off x="7574525" y="327025"/>
            <a:ext cx="1211580" cy="285750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</p:cxnSp>
      <p:pic>
        <p:nvPicPr>
          <p:cNvPr id="7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8EQAAOsAAAC9SQAAFw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206480" y="14922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jwAAMkc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36150" y="4679315"/>
            <a:ext cx="2355850" cy="217868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FAQAA/QEAAPs8AADNKAAAAAAAACYAAAAIAAAAASAAAAAAAAA="/>
              </a:ext>
            </a:extLst>
          </p:cNvSpPr>
          <p:nvPr>
            <p:ph type="body" idx="1"/>
          </p:nvPr>
        </p:nvSpPr>
        <p:spPr>
          <a:xfrm>
            <a:off x="247015" y="323215"/>
            <a:ext cx="9665970" cy="630936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buNone/>
              <a:defRPr lang="ru-ru"/>
            </a:pPr>
            <a:r>
              <a:rPr lang="ru-ru" sz="24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   </a:t>
            </a:r>
            <a:r>
              <a:rPr lang="ru-ru" sz="3000" b="1">
                <a:solidFill>
                  <a:srgbClr val="2F75B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Нормативные документы </a:t>
            </a:r>
          </a:p>
          <a:p>
            <a:pPr marL="0" indent="0" algn="ctr">
              <a:buNone/>
              <a:defRPr lang="ru-ru"/>
            </a:pPr>
            <a:r>
              <a:rPr lang="ru-ru" sz="3000" b="1">
                <a:solidFill>
                  <a:srgbClr val="2F75B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         для организации приёма заявлений в 1 класс</a:t>
            </a:r>
            <a:r>
              <a:rPr lang="ru-ru" sz="3000" b="1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:</a:t>
            </a:r>
            <a:endParaRPr lang="ru-ru" sz="3000" b="1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algn="just">
              <a:defRPr lang="ru-ru"/>
            </a:pPr>
            <a:r>
              <a:rPr lang="ru-ru" sz="22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Федеральный закон от 29.12.2012 № 273-ФЗ «Об образовании в Российской Федерации»;</a:t>
            </a:r>
          </a:p>
          <a:p>
            <a:pPr algn="just">
              <a:defRPr lang="ru-ru"/>
            </a:pPr>
            <a:r>
              <a:rPr lang="ru-ru" sz="22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Закон Республики Карелия от 20.12.2013 № 1755-ЗРК «Об образовании»;</a:t>
            </a:r>
          </a:p>
          <a:p>
            <a:pPr algn="just">
              <a:defRPr lang="ru-ru"/>
            </a:pPr>
            <a:r>
              <a:rPr lang="ru-ru" sz="22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приказ Минпросвещения России от 02.09.2020 № 458 «Об утверждении Порядка приема на обучение по образовательным программам начального общего, основного общего и среднего общего образования»;</a:t>
            </a:r>
          </a:p>
          <a:p>
            <a:pPr algn="just">
              <a:defRPr lang="ru-ru"/>
            </a:pPr>
            <a:r>
              <a:rPr lang="ru-ru" sz="22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постановление Администрации Петрозаводского городского округа от 03.03.2021 года № 438 «О закреплении муниципальных образовательных организаций Петрозаводского городского округа за конкретными территориями Петрозаводского городского округа» (ред. от 15.02.2024 года);</a:t>
            </a:r>
          </a:p>
          <a:p>
            <a:pPr algn="just">
              <a:defRPr lang="ru-ru"/>
            </a:pPr>
            <a:r>
              <a:rPr lang="ru-ru" sz="22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локальные акты общеобразовательных организаций. </a:t>
            </a:r>
          </a:p>
          <a:p>
            <a:pPr marL="0" indent="0">
              <a:buNone/>
              <a:defRPr lang="ru-ru"/>
            </a:pPr>
            <a:endParaRPr lang="ru-ru" sz="24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>
              <a:defRPr lang="ru-ru"/>
            </a:pPr>
            <a:endParaRPr lang="ru-ru" sz="24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>
              <a:defRPr lang="ru-ru"/>
            </a:pPr>
            <a:endParaRPr lang="ru-ru" sz="24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pic>
        <p:nvPicPr>
          <p:cNvPr id="3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oDgAABoXAAAASwAAMCoAAA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9204960" y="3755390"/>
            <a:ext cx="2987040" cy="310261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Dr/TFQe3A7QPIBlyUSLNS/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XkQAAFsBAAB9SQAA8Q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1113770" y="220345"/>
            <a:ext cx="832485" cy="107061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XgIAANhFAADQJwAAAAAAACYAAAAIAAAAASAAAAAAAAA="/>
              </a:ext>
            </a:extLst>
          </p:cNvSpPr>
          <p:nvPr>
            <p:ph type="body" idx="1"/>
          </p:nvPr>
        </p:nvSpPr>
        <p:spPr>
          <a:xfrm>
            <a:off x="838200" y="384810"/>
            <a:ext cx="10515600" cy="608711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None/>
              <a:defRPr lang="ru-ru" sz="2155"/>
            </a:pPr>
            <a:r>
              <a:rPr lang="ru-ru" sz="3465" b="1">
                <a:solidFill>
                  <a:schemeClr val="accent5"/>
                </a:solid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Способы подачи заявления о приеме на обучение:</a:t>
            </a:r>
            <a:r>
              <a:rPr lang="ru-ru" sz="3465" b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</a:p>
          <a:p>
            <a:pPr marL="0" indent="0" algn="ctr">
              <a:lnSpc>
                <a:spcPct val="70000"/>
              </a:lnSpc>
              <a:spcBef>
                <a:spcPts val="770"/>
              </a:spcBef>
              <a:spcAft>
                <a:spcPts val="0"/>
              </a:spcAft>
              <a:buNone/>
              <a:defRPr lang="ru-ru" sz="2155"/>
            </a:pPr>
            <a:endParaRPr lang="ru-ru"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  <a:p>
            <a:pPr algn="just">
              <a:lnSpc>
                <a:spcPct val="70000"/>
              </a:lnSpc>
              <a:spcBef>
                <a:spcPts val="770"/>
              </a:spcBef>
              <a:defRPr lang="ru-ru" sz="3000"/>
            </a:pPr>
            <a:r>
              <a:rPr lang="ru-ru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в электронной форме посредством ЕПГУ;</a:t>
            </a:r>
          </a:p>
          <a:p>
            <a:pPr algn="just">
              <a:lnSpc>
                <a:spcPct val="70000"/>
              </a:lnSpc>
              <a:spcBef>
                <a:spcPts val="770"/>
              </a:spcBef>
              <a:defRPr lang="ru-ru" sz="3000"/>
            </a:pPr>
            <a:endParaRPr lang="ru-ru"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  <a:p>
            <a:pPr>
              <a:lnSpc>
                <a:spcPct val="95000"/>
              </a:lnSpc>
              <a:spcBef>
                <a:spcPts val="770"/>
              </a:spcBef>
              <a:spcAft>
                <a:spcPts val="770"/>
              </a:spcAft>
              <a:defRPr lang="ru-ru" sz="30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через операторов почтовой связи общего пользования заказным письмом с уведомлением о вручении;</a:t>
            </a:r>
          </a:p>
          <a:p>
            <a:pPr>
              <a:lnSpc>
                <a:spcPct val="95000"/>
              </a:lnSpc>
              <a:spcBef>
                <a:spcPts val="770"/>
              </a:spcBef>
              <a:spcAft>
                <a:spcPts val="770"/>
              </a:spcAft>
              <a:defRPr lang="ru-ru" sz="30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лично в общеобразовательную организацию.</a:t>
            </a:r>
          </a:p>
          <a:p>
            <a:pPr marL="0" indent="0" algn="just">
              <a:lnSpc>
                <a:spcPct val="70000"/>
              </a:lnSpc>
              <a:spcBef>
                <a:spcPts val="770"/>
              </a:spcBef>
              <a:spcAft>
                <a:spcPts val="0"/>
              </a:spcAft>
              <a:buNone/>
              <a:defRPr lang="ru-ru" sz="2155"/>
            </a:pPr>
            <a:endParaRPr lang="ru-ru"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  <a:p>
            <a:pPr>
              <a:lnSpc>
                <a:spcPct val="70000"/>
              </a:lnSpc>
              <a:spcBef>
                <a:spcPts val="770"/>
              </a:spcBef>
              <a:defRPr lang="ru-ru" sz="2155"/>
            </a:pPr>
            <a:endParaRPr lang="ru-ru"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X0QAAHwBAAAsSQAAqA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14405" y="24130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774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tDMAAIQR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404860" y="2847340"/>
            <a:ext cx="3787140" cy="40106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774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HDcAAKEWAAAASwAAMCoAAA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8958580" y="3678555"/>
            <a:ext cx="3233420" cy="317944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p0QAAOsAAAB0SQAAFw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1160125" y="14922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v//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/gEAADY+AAAxJgAAAAAAACYAAAAIAAAAASAAAAAAAAA="/>
              </a:ext>
            </a:extLst>
          </p:cNvSpPr>
          <p:nvPr>
            <p:ph type="body" idx="1"/>
          </p:nvPr>
        </p:nvSpPr>
        <p:spPr>
          <a:xfrm>
            <a:off x="838200" y="323850"/>
            <a:ext cx="9274810" cy="588454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None/>
              <a:defRPr lang="ru-ru" sz="1960">
                <a:solidFill>
                  <a:schemeClr val="accent5"/>
                </a:solidFill>
              </a:defRPr>
            </a:pPr>
            <a:r>
              <a:rPr lang="ru-ru" sz="252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Для подачи заявления через ЕПГУ необходимы следующие документы:</a:t>
            </a:r>
          </a:p>
          <a:p>
            <a:pPr marL="342900" indent="-342900" algn="just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Font typeface="Symbol" pitchFamily="1" charset="2"/>
              <a:buChar char=""/>
              <a:defRPr lang="ru-ru" sz="24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данные паспорта родителя и свидетельства о рождении ребёнка (они автоматически подтянутся из личного кабинета); </a:t>
            </a:r>
            <a:endParaRPr lang="ru-ru"/>
          </a:p>
          <a:p>
            <a:pPr marL="342900" indent="-342900" algn="just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Font typeface="Symbol" pitchFamily="1" charset="2"/>
              <a:buChar char=""/>
              <a:defRPr lang="ru-ru" sz="24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номер или название школы;</a:t>
            </a:r>
            <a:endParaRPr lang="ru-ru"/>
          </a:p>
          <a:p>
            <a:pPr marL="342900" indent="-342900" algn="just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Font typeface="Symbol" pitchFamily="1" charset="2"/>
              <a:buChar char=""/>
              <a:defRPr lang="ru-ru" sz="24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сведения о регистрации (если они уже есть в профиле, форма «предложит» их для выбора);</a:t>
            </a:r>
            <a:endParaRPr lang="ru-ru"/>
          </a:p>
          <a:p>
            <a:pPr marL="342900" indent="-342900" algn="just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Font typeface="Symbol" pitchFamily="1" charset="2"/>
              <a:buChar char=""/>
              <a:defRPr lang="ru-ru" sz="2400"/>
            </a:pPr>
            <a:r>
              <a:rPr lang="ru-ru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информация о братьях и сёстрах, если они уже учатся в выбранной школе;</a:t>
            </a:r>
            <a:endParaRPr lang="ru-ru"/>
          </a:p>
          <a:p>
            <a:pPr marL="342900" indent="-342900" algn="l">
              <a:lnSpc>
                <a:spcPct val="95000"/>
              </a:lnSpc>
              <a:spcBef>
                <a:spcPts val="700"/>
              </a:spcBef>
              <a:spcAft>
                <a:spcPts val="700"/>
              </a:spcAft>
              <a:buFont typeface="Symbol" pitchFamily="1" charset="2"/>
              <a:buChar char=""/>
              <a:defRPr lang="ru-ru" sz="1960"/>
            </a:pPr>
            <a:r>
              <a:rPr lang="ru-ru" sz="2400">
                <a:latin typeface="Times New Roman" pitchFamily="1" charset="-52"/>
                <a:ea typeface="Calibri" pitchFamily="2" charset="-52"/>
                <a:cs typeface="Calibri" pitchFamily="2" charset="-52"/>
              </a:rPr>
              <a:t>документы, подтверждающие право на льготы (их оригиналы нужно будет принести в школу, в личный кабинет придёт соответствующее уведомление).</a:t>
            </a:r>
            <a:r>
              <a:t/>
            </a:r>
            <a:br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0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UAwAAawEAAHQ9AADNKAAAAAAAACYAAAAIAAAAASAAAAAAAAA="/>
              </a:ext>
            </a:extLst>
          </p:cNvSpPr>
          <p:nvPr>
            <p:ph type="body" idx="1"/>
          </p:nvPr>
        </p:nvSpPr>
        <p:spPr>
          <a:xfrm>
            <a:off x="500380" y="230505"/>
            <a:ext cx="9489440" cy="640207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70000"/>
              </a:lnSpc>
              <a:spcBef>
                <a:spcPts val="700"/>
              </a:spcBef>
              <a:buNone/>
              <a:defRPr lang="ru-ru" sz="1960">
                <a:solidFill>
                  <a:schemeClr val="accent5"/>
                </a:solidFill>
              </a:defRPr>
            </a:pPr>
            <a:r>
              <a:rPr lang="ru-ru" sz="238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Перечень документов для зачисления в 1 класс при приеме лично </a:t>
            </a:r>
          </a:p>
          <a:p>
            <a:pPr marL="0" indent="0" algn="ctr">
              <a:lnSpc>
                <a:spcPct val="70000"/>
              </a:lnSpc>
              <a:spcBef>
                <a:spcPts val="700"/>
              </a:spcBef>
              <a:buNone/>
              <a:defRPr lang="ru-ru" sz="1960"/>
            </a:pPr>
            <a:endParaRPr lang="ru-ru" b="1">
              <a:effectLst>
                <a:outerShdw dist="63500" dir="3600000" algn="tl" rotWithShape="0">
                  <a:srgbClr val="000000">
                    <a:alpha val="40000"/>
                  </a:srgbClr>
                </a:outerShdw>
              </a:effectLst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документа, удостоверяющего личность родителя (законного представителя) ребёнка или поступающего;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свидетельства о рождении ребёнка или документа, подтверждающего родство заявителя;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свидетельства о рождении полнородных и неполнородных брата и (или) сестры (в случае использования права преимущественного приёма на обучение по образовательным программам начального общего образования ребенка в муниципальную образовательную организацию, в которой обучаются его полнородные и неполнородные брат и (или) сестра);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документа, подтверждающего установление опеки или попечительства (при необходимости);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документа о регистрации ребёнка или поступающего по месту жительства или по месту пребывания на закреплённой территории или справку о приёме документов для оформления регистрации по месту жительства (в случае приёма на обучение ребёнка или поступающего, проживающего на закреплённой территории);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копии документов, подтверждающих право внеочередного, первоочередного приёма на обучение</a:t>
            </a:r>
          </a:p>
          <a:p>
            <a:pPr algn="just">
              <a:lnSpc>
                <a:spcPct val="70000"/>
              </a:lnSpc>
              <a:spcBef>
                <a:spcPts val="700"/>
              </a:spcBef>
              <a:defRPr lang="ru-ru" sz="2200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копию заключения психолого-медико-педагогической комиссии (при наличии).</a:t>
            </a:r>
          </a:p>
          <a:p>
            <a:pPr marL="0" indent="0">
              <a:lnSpc>
                <a:spcPct val="70000"/>
              </a:lnSpc>
              <a:spcBef>
                <a:spcPts val="700"/>
              </a:spcBef>
              <a:buNone/>
              <a:defRPr lang="ru-ru" sz="1960"/>
            </a:pPr>
            <a:endParaRPr lang="ru-ru">
              <a:latin typeface="Times New Roman" pitchFamily="1" charset="-52"/>
              <a:ea typeface="Calibri" pitchFamily="2" charset="-52"/>
              <a:cs typeface="Calibri" pitchFamily="2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2EQAADMBAAClSQAAXw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191240" y="194945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jwAANkZAAAASwAAMCoAAA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36150" y="4201795"/>
            <a:ext cx="2355850" cy="26562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T//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2BAAAzQEAAItGAAASKAAAAAAAACYAAAAIAAAAASAAAAAAAAA="/>
              </a:ext>
            </a:extLst>
          </p:cNvSpPr>
          <p:nvPr>
            <p:ph type="body" idx="1"/>
          </p:nvPr>
        </p:nvSpPr>
        <p:spPr>
          <a:xfrm>
            <a:off x="684530" y="292735"/>
            <a:ext cx="10782935" cy="622109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None/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ctr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None/>
              <a:defRPr lang="ru-ru">
                <a:solidFill>
                  <a:schemeClr val="accent5"/>
                </a:solidFill>
              </a:defRPr>
            </a:pPr>
            <a:r>
              <a:rPr lang="ru-ru" sz="36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Получение начального общего образования </a:t>
            </a:r>
          </a:p>
          <a:p>
            <a:pPr marL="0" indent="0" algn="just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None/>
              <a:defRPr lang="ru-ru"/>
            </a:pP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 общеобразовательных организациях начинается  по достижении детьми возраста </a:t>
            </a:r>
            <a:r>
              <a:rPr lang="ru-ru" sz="3000" b="1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6 лет и 6 месяцев</a:t>
            </a:r>
            <a:r>
              <a:rPr lang="ru-ru" sz="30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</a:t>
            </a: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при отсутствии противопоказаний по состоянию здоровья, но </a:t>
            </a:r>
            <a:r>
              <a:rPr lang="ru-ru" sz="3000" b="1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не позже</a:t>
            </a:r>
            <a:r>
              <a:rPr lang="ru-ru" sz="30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</a:t>
            </a:r>
            <a:r>
              <a:rPr lang="ru-ru" sz="3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достижения ими возраста </a:t>
            </a:r>
            <a:r>
              <a:rPr lang="ru-ru" sz="3000" b="1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8 лет.</a:t>
            </a:r>
            <a:endParaRPr lang="ru-ru" sz="30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None/>
              <a:defRPr lang="ru-ru"/>
            </a:pPr>
            <a:endParaRPr lang="ru-ru" sz="35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CEUAANIAAADVSQAA/gY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1221720" y="13335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774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YDIAAJcVAAAASwAAMCoAAA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8188960" y="3509645"/>
            <a:ext cx="4003040" cy="334835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tBLgZx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///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AoBQAAhAEAADNAAAAAJgAAAAAAACYAAAAIAAAAASAAAAAAAAA="/>
              </a:ext>
            </a:extLst>
          </p:cNvSpPr>
          <p:nvPr>
            <p:ph type="body" idx="1"/>
          </p:nvPr>
        </p:nvSpPr>
        <p:spPr>
          <a:xfrm>
            <a:off x="838200" y="246380"/>
            <a:ext cx="9598025" cy="593090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indent="0" algn="just">
              <a:buNone/>
              <a:defRPr lang="ru-ru"/>
            </a:pPr>
            <a:endParaRPr lang="ru-ru" sz="30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buNone/>
              <a:defRPr lang="ru-ru"/>
            </a:pPr>
            <a:r>
              <a:rPr lang="ru-ru" sz="36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По заявлению родителей (законных представителей) детей </a:t>
            </a:r>
            <a:r>
              <a:rPr lang="ru-ru" sz="3600" b="1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учредитель</a:t>
            </a:r>
            <a:r>
              <a:rPr lang="ru-ru" sz="36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общеобразовательной организации вправе разрешить прием детей в общеобразовательную организацию на обучение по образовательных программам начального общего образования </a:t>
            </a:r>
            <a:r>
              <a:rPr lang="ru-ru" sz="3600" b="1">
                <a:solidFill>
                  <a:schemeClr val="accent5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 более раннем или более позднем возрасте</a:t>
            </a:r>
            <a:endParaRPr lang="ru-ru" sz="3600" b="1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 marL="0" indent="0" algn="just">
              <a:buNone/>
              <a:defRPr lang="ru-ru"/>
            </a:pPr>
            <a:endParaRPr lang="ru-ru" sz="3000" b="1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</p:txBody>
      </p:sp>
      <p:pic>
        <p:nvPicPr>
          <p:cNvPr id="3" name="Изображение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tBLgZx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5UMAAKwBAACySAAA2A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1036935" y="271780"/>
            <a:ext cx="780415" cy="10033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Изображение2"/>
          <p:cNvPicPr>
            <a:extLst>
              <a:ext uri="smNativeData">
                <pr:smNativeData xmlns:pr="smNativeData" xmlns:p14="http://schemas.microsoft.com/office/powerpoint/2010/main" xmlns="" val="SMDATA_15_tBLgZxMAAAAlAAAAEQ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YDIAAJcVAAAASwAAMCoAAA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8188960" y="3509645"/>
            <a:ext cx="4003040" cy="334835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1044</Words>
  <Application>Microsoft Office PowerPoint</Application>
  <PresentationFormat>Широкоэкранный</PresentationFormat>
  <Paragraphs>95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Symbol</vt:lpstr>
      <vt:lpstr>Times New Roman</vt:lpstr>
      <vt:lpstr>Wingdings</vt:lpstr>
      <vt:lpstr>Presentation</vt:lpstr>
      <vt:lpstr>Presentation</vt:lpstr>
      <vt:lpstr>Приемная кампания в первые классы муниципальных общеобразовательных организаций Петрозаводского городского округа</vt:lpstr>
      <vt:lpstr>Презентация PowerPoint</vt:lpstr>
      <vt:lpstr>Претенденты на зачисление в 1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Приемная кампания в первые классы муниципальных общеобразовательных организаций Петрозаводского городского округа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Пахомова Светлана</cp:lastModifiedBy>
  <cp:revision>3</cp:revision>
  <dcterms:created xsi:type="dcterms:W3CDTF">2024-09-05T02:07:37Z</dcterms:created>
  <dcterms:modified xsi:type="dcterms:W3CDTF">2025-03-24T05:43:17Z</dcterms:modified>
</cp:coreProperties>
</file>