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handoutMasterIdLst>
    <p:handoutMasterId r:id="rId13"/>
  </p:handoutMasterIdLst>
  <p:sldIdLst>
    <p:sldId id="266" r:id="rId2"/>
    <p:sldId id="257" r:id="rId3"/>
    <p:sldId id="259" r:id="rId4"/>
    <p:sldId id="261" r:id="rId5"/>
    <p:sldId id="262" r:id="rId6"/>
    <p:sldId id="268" r:id="rId7"/>
    <p:sldId id="267" r:id="rId8"/>
    <p:sldId id="269" r:id="rId9"/>
    <p:sldId id="264" r:id="rId10"/>
    <p:sldId id="270" r:id="rId11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2" autoAdjust="0"/>
    <p:restoredTop sz="96187" autoAdjust="0"/>
  </p:normalViewPr>
  <p:slideViewPr>
    <p:cSldViewPr snapToGrid="0">
      <p:cViewPr varScale="1">
        <p:scale>
          <a:sx n="112" d="100"/>
          <a:sy n="112" d="100"/>
        </p:scale>
        <p:origin x="-26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1062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CAEA6-DA7B-4D2F-B367-16A9B4B86447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7F0CA-089B-46BF-833E-4105D5575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169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C0E41-3471-4AFD-A2FD-36CFC4C07A69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76789"/>
            <a:ext cx="5487041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7F938-D6D2-4D7F-BF9D-98C929B5AA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79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7F938-D6D2-4D7F-BF9D-98C929B5AA0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15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7F938-D6D2-4D7F-BF9D-98C929B5AA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65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63E2-F294-444B-8A91-63BBA87DC63E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214-EF35-465C-8EA0-9336664B2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76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63E2-F294-444B-8A91-63BBA87DC63E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214-EF35-465C-8EA0-9336664B2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17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63E2-F294-444B-8A91-63BBA87DC63E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214-EF35-465C-8EA0-9336664B2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413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63E2-F294-444B-8A91-63BBA87DC63E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214-EF35-465C-8EA0-9336664B2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65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63E2-F294-444B-8A91-63BBA87DC63E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214-EF35-465C-8EA0-9336664B2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26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63E2-F294-444B-8A91-63BBA87DC63E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214-EF35-465C-8EA0-9336664B2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46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63E2-F294-444B-8A91-63BBA87DC63E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214-EF35-465C-8EA0-9336664B2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14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63E2-F294-444B-8A91-63BBA87DC63E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214-EF35-465C-8EA0-9336664B2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29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63E2-F294-444B-8A91-63BBA87DC63E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214-EF35-465C-8EA0-9336664B2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6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63E2-F294-444B-8A91-63BBA87DC63E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214-EF35-465C-8EA0-9336664B2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146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63E2-F294-444B-8A91-63BBA87DC63E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214-EF35-465C-8EA0-9336664B2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30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563E2-F294-444B-8A91-63BBA87DC63E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E9214-EF35-465C-8EA0-9336664B2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93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3142" y="886543"/>
            <a:ext cx="11538857" cy="1200627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ПРОЕКТОВ КОМПЛЕКСНОГО РАЗВИТИЯ ТЕРРИТОРИИ ПЕТРОЗАВОДСКОГО ГОРОДСКОГО ОКРУГА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02434"/>
            <a:ext cx="121848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802434"/>
            <a:ext cx="112514" cy="82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970" y="1642226"/>
            <a:ext cx="8258309" cy="52157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86388" y="2391300"/>
            <a:ext cx="128790" cy="592428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67601" y="3118627"/>
            <a:ext cx="156692" cy="45752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15932" y="2983728"/>
            <a:ext cx="128790" cy="592428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225925" y="2178050"/>
            <a:ext cx="38100" cy="120650"/>
          </a:xfrm>
          <a:custGeom>
            <a:avLst/>
            <a:gdLst>
              <a:gd name="connsiteX0" fmla="*/ 3175 w 38100"/>
              <a:gd name="connsiteY0" fmla="*/ 0 h 120650"/>
              <a:gd name="connsiteX1" fmla="*/ 3175 w 38100"/>
              <a:gd name="connsiteY1" fmla="*/ 0 h 120650"/>
              <a:gd name="connsiteX2" fmla="*/ 3175 w 38100"/>
              <a:gd name="connsiteY2" fmla="*/ 47625 h 120650"/>
              <a:gd name="connsiteX3" fmla="*/ 9525 w 38100"/>
              <a:gd name="connsiteY3" fmla="*/ 57150 h 120650"/>
              <a:gd name="connsiteX4" fmla="*/ 19050 w 38100"/>
              <a:gd name="connsiteY4" fmla="*/ 60325 h 120650"/>
              <a:gd name="connsiteX5" fmla="*/ 28575 w 38100"/>
              <a:gd name="connsiteY5" fmla="*/ 69850 h 120650"/>
              <a:gd name="connsiteX6" fmla="*/ 31750 w 38100"/>
              <a:gd name="connsiteY6" fmla="*/ 79375 h 120650"/>
              <a:gd name="connsiteX7" fmla="*/ 38100 w 38100"/>
              <a:gd name="connsiteY7" fmla="*/ 88900 h 120650"/>
              <a:gd name="connsiteX8" fmla="*/ 25400 w 38100"/>
              <a:gd name="connsiteY8" fmla="*/ 101600 h 120650"/>
              <a:gd name="connsiteX9" fmla="*/ 19050 w 38100"/>
              <a:gd name="connsiteY9" fmla="*/ 111125 h 120650"/>
              <a:gd name="connsiteX10" fmla="*/ 34925 w 38100"/>
              <a:gd name="connsiteY10" fmla="*/ 120650 h 120650"/>
              <a:gd name="connsiteX11" fmla="*/ 3175 w 38100"/>
              <a:gd name="connsiteY11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00" h="120650">
                <a:moveTo>
                  <a:pt x="3175" y="0"/>
                </a:moveTo>
                <a:lnTo>
                  <a:pt x="3175" y="0"/>
                </a:lnTo>
                <a:cubicBezTo>
                  <a:pt x="1057" y="19061"/>
                  <a:pt x="-2763" y="29810"/>
                  <a:pt x="3175" y="47625"/>
                </a:cubicBezTo>
                <a:cubicBezTo>
                  <a:pt x="4382" y="51245"/>
                  <a:pt x="6545" y="54766"/>
                  <a:pt x="9525" y="57150"/>
                </a:cubicBezTo>
                <a:cubicBezTo>
                  <a:pt x="12138" y="59241"/>
                  <a:pt x="15875" y="59267"/>
                  <a:pt x="19050" y="60325"/>
                </a:cubicBezTo>
                <a:cubicBezTo>
                  <a:pt x="22225" y="63500"/>
                  <a:pt x="26084" y="66114"/>
                  <a:pt x="28575" y="69850"/>
                </a:cubicBezTo>
                <a:cubicBezTo>
                  <a:pt x="30431" y="72635"/>
                  <a:pt x="30253" y="76382"/>
                  <a:pt x="31750" y="79375"/>
                </a:cubicBezTo>
                <a:cubicBezTo>
                  <a:pt x="33457" y="82788"/>
                  <a:pt x="35983" y="85725"/>
                  <a:pt x="38100" y="88900"/>
                </a:cubicBezTo>
                <a:cubicBezTo>
                  <a:pt x="31173" y="109682"/>
                  <a:pt x="40794" y="89285"/>
                  <a:pt x="25400" y="101600"/>
                </a:cubicBezTo>
                <a:cubicBezTo>
                  <a:pt x="22420" y="103984"/>
                  <a:pt x="21167" y="107950"/>
                  <a:pt x="19050" y="111125"/>
                </a:cubicBezTo>
                <a:cubicBezTo>
                  <a:pt x="30544" y="118788"/>
                  <a:pt x="25162" y="115768"/>
                  <a:pt x="34925" y="120650"/>
                </a:cubicBezTo>
                <a:lnTo>
                  <a:pt x="3175" y="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441825" y="2171278"/>
            <a:ext cx="38100" cy="120650"/>
          </a:xfrm>
          <a:custGeom>
            <a:avLst/>
            <a:gdLst>
              <a:gd name="connsiteX0" fmla="*/ 3175 w 38100"/>
              <a:gd name="connsiteY0" fmla="*/ 0 h 120650"/>
              <a:gd name="connsiteX1" fmla="*/ 3175 w 38100"/>
              <a:gd name="connsiteY1" fmla="*/ 0 h 120650"/>
              <a:gd name="connsiteX2" fmla="*/ 3175 w 38100"/>
              <a:gd name="connsiteY2" fmla="*/ 47625 h 120650"/>
              <a:gd name="connsiteX3" fmla="*/ 9525 w 38100"/>
              <a:gd name="connsiteY3" fmla="*/ 57150 h 120650"/>
              <a:gd name="connsiteX4" fmla="*/ 19050 w 38100"/>
              <a:gd name="connsiteY4" fmla="*/ 60325 h 120650"/>
              <a:gd name="connsiteX5" fmla="*/ 28575 w 38100"/>
              <a:gd name="connsiteY5" fmla="*/ 69850 h 120650"/>
              <a:gd name="connsiteX6" fmla="*/ 31750 w 38100"/>
              <a:gd name="connsiteY6" fmla="*/ 79375 h 120650"/>
              <a:gd name="connsiteX7" fmla="*/ 38100 w 38100"/>
              <a:gd name="connsiteY7" fmla="*/ 88900 h 120650"/>
              <a:gd name="connsiteX8" fmla="*/ 25400 w 38100"/>
              <a:gd name="connsiteY8" fmla="*/ 101600 h 120650"/>
              <a:gd name="connsiteX9" fmla="*/ 19050 w 38100"/>
              <a:gd name="connsiteY9" fmla="*/ 111125 h 120650"/>
              <a:gd name="connsiteX10" fmla="*/ 34925 w 38100"/>
              <a:gd name="connsiteY10" fmla="*/ 120650 h 120650"/>
              <a:gd name="connsiteX11" fmla="*/ 3175 w 38100"/>
              <a:gd name="connsiteY11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00" h="120650">
                <a:moveTo>
                  <a:pt x="3175" y="0"/>
                </a:moveTo>
                <a:lnTo>
                  <a:pt x="3175" y="0"/>
                </a:lnTo>
                <a:cubicBezTo>
                  <a:pt x="1057" y="19061"/>
                  <a:pt x="-2763" y="29810"/>
                  <a:pt x="3175" y="47625"/>
                </a:cubicBezTo>
                <a:cubicBezTo>
                  <a:pt x="4382" y="51245"/>
                  <a:pt x="6545" y="54766"/>
                  <a:pt x="9525" y="57150"/>
                </a:cubicBezTo>
                <a:cubicBezTo>
                  <a:pt x="12138" y="59241"/>
                  <a:pt x="15875" y="59267"/>
                  <a:pt x="19050" y="60325"/>
                </a:cubicBezTo>
                <a:cubicBezTo>
                  <a:pt x="22225" y="63500"/>
                  <a:pt x="26084" y="66114"/>
                  <a:pt x="28575" y="69850"/>
                </a:cubicBezTo>
                <a:cubicBezTo>
                  <a:pt x="30431" y="72635"/>
                  <a:pt x="30253" y="76382"/>
                  <a:pt x="31750" y="79375"/>
                </a:cubicBezTo>
                <a:cubicBezTo>
                  <a:pt x="33457" y="82788"/>
                  <a:pt x="35983" y="85725"/>
                  <a:pt x="38100" y="88900"/>
                </a:cubicBezTo>
                <a:cubicBezTo>
                  <a:pt x="31173" y="109682"/>
                  <a:pt x="40794" y="89285"/>
                  <a:pt x="25400" y="101600"/>
                </a:cubicBezTo>
                <a:cubicBezTo>
                  <a:pt x="22420" y="103984"/>
                  <a:pt x="21167" y="107950"/>
                  <a:pt x="19050" y="111125"/>
                </a:cubicBezTo>
                <a:cubicBezTo>
                  <a:pt x="30544" y="118788"/>
                  <a:pt x="25162" y="115768"/>
                  <a:pt x="34925" y="120650"/>
                </a:cubicBezTo>
                <a:lnTo>
                  <a:pt x="3175" y="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952875" y="3666703"/>
            <a:ext cx="38100" cy="120650"/>
          </a:xfrm>
          <a:custGeom>
            <a:avLst/>
            <a:gdLst>
              <a:gd name="connsiteX0" fmla="*/ 3175 w 38100"/>
              <a:gd name="connsiteY0" fmla="*/ 0 h 120650"/>
              <a:gd name="connsiteX1" fmla="*/ 3175 w 38100"/>
              <a:gd name="connsiteY1" fmla="*/ 0 h 120650"/>
              <a:gd name="connsiteX2" fmla="*/ 3175 w 38100"/>
              <a:gd name="connsiteY2" fmla="*/ 47625 h 120650"/>
              <a:gd name="connsiteX3" fmla="*/ 9525 w 38100"/>
              <a:gd name="connsiteY3" fmla="*/ 57150 h 120650"/>
              <a:gd name="connsiteX4" fmla="*/ 19050 w 38100"/>
              <a:gd name="connsiteY4" fmla="*/ 60325 h 120650"/>
              <a:gd name="connsiteX5" fmla="*/ 28575 w 38100"/>
              <a:gd name="connsiteY5" fmla="*/ 69850 h 120650"/>
              <a:gd name="connsiteX6" fmla="*/ 31750 w 38100"/>
              <a:gd name="connsiteY6" fmla="*/ 79375 h 120650"/>
              <a:gd name="connsiteX7" fmla="*/ 38100 w 38100"/>
              <a:gd name="connsiteY7" fmla="*/ 88900 h 120650"/>
              <a:gd name="connsiteX8" fmla="*/ 25400 w 38100"/>
              <a:gd name="connsiteY8" fmla="*/ 101600 h 120650"/>
              <a:gd name="connsiteX9" fmla="*/ 19050 w 38100"/>
              <a:gd name="connsiteY9" fmla="*/ 111125 h 120650"/>
              <a:gd name="connsiteX10" fmla="*/ 34925 w 38100"/>
              <a:gd name="connsiteY10" fmla="*/ 120650 h 120650"/>
              <a:gd name="connsiteX11" fmla="*/ 3175 w 38100"/>
              <a:gd name="connsiteY11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00" h="120650">
                <a:moveTo>
                  <a:pt x="3175" y="0"/>
                </a:moveTo>
                <a:lnTo>
                  <a:pt x="3175" y="0"/>
                </a:lnTo>
                <a:cubicBezTo>
                  <a:pt x="1057" y="19061"/>
                  <a:pt x="-2763" y="29810"/>
                  <a:pt x="3175" y="47625"/>
                </a:cubicBezTo>
                <a:cubicBezTo>
                  <a:pt x="4382" y="51245"/>
                  <a:pt x="6545" y="54766"/>
                  <a:pt x="9525" y="57150"/>
                </a:cubicBezTo>
                <a:cubicBezTo>
                  <a:pt x="12138" y="59241"/>
                  <a:pt x="15875" y="59267"/>
                  <a:pt x="19050" y="60325"/>
                </a:cubicBezTo>
                <a:cubicBezTo>
                  <a:pt x="22225" y="63500"/>
                  <a:pt x="26084" y="66114"/>
                  <a:pt x="28575" y="69850"/>
                </a:cubicBezTo>
                <a:cubicBezTo>
                  <a:pt x="30431" y="72635"/>
                  <a:pt x="30253" y="76382"/>
                  <a:pt x="31750" y="79375"/>
                </a:cubicBezTo>
                <a:cubicBezTo>
                  <a:pt x="33457" y="82788"/>
                  <a:pt x="35983" y="85725"/>
                  <a:pt x="38100" y="88900"/>
                </a:cubicBezTo>
                <a:cubicBezTo>
                  <a:pt x="31173" y="109682"/>
                  <a:pt x="40794" y="89285"/>
                  <a:pt x="25400" y="101600"/>
                </a:cubicBezTo>
                <a:cubicBezTo>
                  <a:pt x="22420" y="103984"/>
                  <a:pt x="21167" y="107950"/>
                  <a:pt x="19050" y="111125"/>
                </a:cubicBezTo>
                <a:cubicBezTo>
                  <a:pt x="30544" y="118788"/>
                  <a:pt x="25162" y="115768"/>
                  <a:pt x="34925" y="120650"/>
                </a:cubicBezTo>
                <a:lnTo>
                  <a:pt x="3175" y="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8689975" y="2921000"/>
            <a:ext cx="285750" cy="307975"/>
          </a:xfrm>
          <a:custGeom>
            <a:avLst/>
            <a:gdLst>
              <a:gd name="connsiteX0" fmla="*/ 184150 w 285750"/>
              <a:gd name="connsiteY0" fmla="*/ 187325 h 307975"/>
              <a:gd name="connsiteX1" fmla="*/ 225425 w 285750"/>
              <a:gd name="connsiteY1" fmla="*/ 222250 h 307975"/>
              <a:gd name="connsiteX2" fmla="*/ 247650 w 285750"/>
              <a:gd name="connsiteY2" fmla="*/ 307975 h 307975"/>
              <a:gd name="connsiteX3" fmla="*/ 276225 w 285750"/>
              <a:gd name="connsiteY3" fmla="*/ 285750 h 307975"/>
              <a:gd name="connsiteX4" fmla="*/ 285750 w 285750"/>
              <a:gd name="connsiteY4" fmla="*/ 212725 h 307975"/>
              <a:gd name="connsiteX5" fmla="*/ 250825 w 285750"/>
              <a:gd name="connsiteY5" fmla="*/ 146050 h 307975"/>
              <a:gd name="connsiteX6" fmla="*/ 215900 w 285750"/>
              <a:gd name="connsiteY6" fmla="*/ 146050 h 307975"/>
              <a:gd name="connsiteX7" fmla="*/ 127000 w 285750"/>
              <a:gd name="connsiteY7" fmla="*/ 171450 h 307975"/>
              <a:gd name="connsiteX8" fmla="*/ 57150 w 285750"/>
              <a:gd name="connsiteY8" fmla="*/ 190500 h 307975"/>
              <a:gd name="connsiteX9" fmla="*/ 31750 w 285750"/>
              <a:gd name="connsiteY9" fmla="*/ 168275 h 307975"/>
              <a:gd name="connsiteX10" fmla="*/ 66675 w 285750"/>
              <a:gd name="connsiteY10" fmla="*/ 12700 h 307975"/>
              <a:gd name="connsiteX11" fmla="*/ 57150 w 285750"/>
              <a:gd name="connsiteY11" fmla="*/ 6350 h 307975"/>
              <a:gd name="connsiteX12" fmla="*/ 6350 w 285750"/>
              <a:gd name="connsiteY12" fmla="*/ 57150 h 307975"/>
              <a:gd name="connsiteX13" fmla="*/ 0 w 285750"/>
              <a:gd name="connsiteY13" fmla="*/ 82550 h 307975"/>
              <a:gd name="connsiteX14" fmla="*/ 63500 w 285750"/>
              <a:gd name="connsiteY14" fmla="*/ 44450 h 307975"/>
              <a:gd name="connsiteX15" fmla="*/ 66675 w 285750"/>
              <a:gd name="connsiteY15" fmla="*/ 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750" h="307975">
                <a:moveTo>
                  <a:pt x="184150" y="187325"/>
                </a:moveTo>
                <a:lnTo>
                  <a:pt x="225425" y="222250"/>
                </a:lnTo>
                <a:lnTo>
                  <a:pt x="247650" y="307975"/>
                </a:lnTo>
                <a:lnTo>
                  <a:pt x="276225" y="285750"/>
                </a:lnTo>
                <a:lnTo>
                  <a:pt x="285750" y="212725"/>
                </a:lnTo>
                <a:lnTo>
                  <a:pt x="250825" y="146050"/>
                </a:lnTo>
                <a:lnTo>
                  <a:pt x="215900" y="146050"/>
                </a:lnTo>
                <a:lnTo>
                  <a:pt x="127000" y="171450"/>
                </a:lnTo>
                <a:lnTo>
                  <a:pt x="57150" y="190500"/>
                </a:lnTo>
                <a:lnTo>
                  <a:pt x="31750" y="168275"/>
                </a:lnTo>
                <a:lnTo>
                  <a:pt x="66675" y="12700"/>
                </a:lnTo>
                <a:lnTo>
                  <a:pt x="57150" y="6350"/>
                </a:lnTo>
                <a:lnTo>
                  <a:pt x="6350" y="57150"/>
                </a:lnTo>
                <a:lnTo>
                  <a:pt x="0" y="82550"/>
                </a:lnTo>
                <a:lnTo>
                  <a:pt x="63500" y="44450"/>
                </a:lnTo>
                <a:lnTo>
                  <a:pt x="66675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8279056" y="3081338"/>
            <a:ext cx="478914" cy="545534"/>
          </a:xfrm>
          <a:custGeom>
            <a:avLst/>
            <a:gdLst>
              <a:gd name="connsiteX0" fmla="*/ 414888 w 478914"/>
              <a:gd name="connsiteY0" fmla="*/ 0 h 545534"/>
              <a:gd name="connsiteX1" fmla="*/ 350594 w 478914"/>
              <a:gd name="connsiteY1" fmla="*/ 190500 h 545534"/>
              <a:gd name="connsiteX2" fmla="*/ 448225 w 478914"/>
              <a:gd name="connsiteY2" fmla="*/ 126206 h 545534"/>
              <a:gd name="connsiteX3" fmla="*/ 476800 w 478914"/>
              <a:gd name="connsiteY3" fmla="*/ 140493 h 545534"/>
              <a:gd name="connsiteX4" fmla="*/ 400600 w 478914"/>
              <a:gd name="connsiteY4" fmla="*/ 328612 h 545534"/>
              <a:gd name="connsiteX5" fmla="*/ 395838 w 478914"/>
              <a:gd name="connsiteY5" fmla="*/ 359568 h 545534"/>
              <a:gd name="connsiteX6" fmla="*/ 419650 w 478914"/>
              <a:gd name="connsiteY6" fmla="*/ 359568 h 545534"/>
              <a:gd name="connsiteX7" fmla="*/ 464894 w 478914"/>
              <a:gd name="connsiteY7" fmla="*/ 340518 h 545534"/>
              <a:gd name="connsiteX8" fmla="*/ 324400 w 478914"/>
              <a:gd name="connsiteY8" fmla="*/ 545306 h 545534"/>
              <a:gd name="connsiteX9" fmla="*/ 379169 w 478914"/>
              <a:gd name="connsiteY9" fmla="*/ 295275 h 545534"/>
              <a:gd name="connsiteX10" fmla="*/ 222007 w 478914"/>
              <a:gd name="connsiteY10" fmla="*/ 481012 h 545534"/>
              <a:gd name="connsiteX11" fmla="*/ 281538 w 478914"/>
              <a:gd name="connsiteY11" fmla="*/ 342900 h 545534"/>
              <a:gd name="connsiteX12" fmla="*/ 162475 w 478914"/>
              <a:gd name="connsiteY12" fmla="*/ 478631 h 545534"/>
              <a:gd name="connsiteX13" fmla="*/ 267250 w 478914"/>
              <a:gd name="connsiteY13" fmla="*/ 238125 h 545534"/>
              <a:gd name="connsiteX14" fmla="*/ 243438 w 478914"/>
              <a:gd name="connsiteY14" fmla="*/ 247650 h 545534"/>
              <a:gd name="connsiteX15" fmla="*/ 102944 w 478914"/>
              <a:gd name="connsiteY15" fmla="*/ 419100 h 545534"/>
              <a:gd name="connsiteX16" fmla="*/ 148188 w 478914"/>
              <a:gd name="connsiteY16" fmla="*/ 316706 h 545534"/>
              <a:gd name="connsiteX17" fmla="*/ 114850 w 478914"/>
              <a:gd name="connsiteY17" fmla="*/ 269081 h 545534"/>
              <a:gd name="connsiteX18" fmla="*/ 60082 w 478914"/>
              <a:gd name="connsiteY18" fmla="*/ 285750 h 545534"/>
              <a:gd name="connsiteX19" fmla="*/ 36269 w 478914"/>
              <a:gd name="connsiteY19" fmla="*/ 342900 h 545534"/>
              <a:gd name="connsiteX20" fmla="*/ 5313 w 478914"/>
              <a:gd name="connsiteY20" fmla="*/ 383381 h 545534"/>
              <a:gd name="connsiteX21" fmla="*/ 5313 w 478914"/>
              <a:gd name="connsiteY21" fmla="*/ 328612 h 545534"/>
              <a:gd name="connsiteX22" fmla="*/ 38650 w 478914"/>
              <a:gd name="connsiteY22" fmla="*/ 223837 h 545534"/>
              <a:gd name="connsiteX23" fmla="*/ 550 w 478914"/>
              <a:gd name="connsiteY23" fmla="*/ 254793 h 545534"/>
              <a:gd name="connsiteX24" fmla="*/ 19600 w 478914"/>
              <a:gd name="connsiteY24" fmla="*/ 257175 h 5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8914" h="545534">
                <a:moveTo>
                  <a:pt x="414888" y="0"/>
                </a:moveTo>
                <a:cubicBezTo>
                  <a:pt x="379963" y="84733"/>
                  <a:pt x="345038" y="169466"/>
                  <a:pt x="350594" y="190500"/>
                </a:cubicBezTo>
                <a:cubicBezTo>
                  <a:pt x="356150" y="211534"/>
                  <a:pt x="427191" y="134540"/>
                  <a:pt x="448225" y="126206"/>
                </a:cubicBezTo>
                <a:cubicBezTo>
                  <a:pt x="469259" y="117872"/>
                  <a:pt x="484737" y="106759"/>
                  <a:pt x="476800" y="140493"/>
                </a:cubicBezTo>
                <a:cubicBezTo>
                  <a:pt x="468863" y="174227"/>
                  <a:pt x="414094" y="292100"/>
                  <a:pt x="400600" y="328612"/>
                </a:cubicBezTo>
                <a:cubicBezTo>
                  <a:pt x="387106" y="365125"/>
                  <a:pt x="392663" y="354409"/>
                  <a:pt x="395838" y="359568"/>
                </a:cubicBezTo>
                <a:cubicBezTo>
                  <a:pt x="399013" y="364727"/>
                  <a:pt x="408141" y="362743"/>
                  <a:pt x="419650" y="359568"/>
                </a:cubicBezTo>
                <a:cubicBezTo>
                  <a:pt x="431159" y="356393"/>
                  <a:pt x="480769" y="309562"/>
                  <a:pt x="464894" y="340518"/>
                </a:cubicBezTo>
                <a:cubicBezTo>
                  <a:pt x="449019" y="371474"/>
                  <a:pt x="338687" y="552846"/>
                  <a:pt x="324400" y="545306"/>
                </a:cubicBezTo>
                <a:cubicBezTo>
                  <a:pt x="310113" y="537766"/>
                  <a:pt x="396234" y="305991"/>
                  <a:pt x="379169" y="295275"/>
                </a:cubicBezTo>
                <a:cubicBezTo>
                  <a:pt x="362104" y="284559"/>
                  <a:pt x="238279" y="473075"/>
                  <a:pt x="222007" y="481012"/>
                </a:cubicBezTo>
                <a:cubicBezTo>
                  <a:pt x="205735" y="488950"/>
                  <a:pt x="291460" y="343297"/>
                  <a:pt x="281538" y="342900"/>
                </a:cubicBezTo>
                <a:cubicBezTo>
                  <a:pt x="271616" y="342503"/>
                  <a:pt x="164856" y="496093"/>
                  <a:pt x="162475" y="478631"/>
                </a:cubicBezTo>
                <a:cubicBezTo>
                  <a:pt x="160094" y="461169"/>
                  <a:pt x="253756" y="276622"/>
                  <a:pt x="267250" y="238125"/>
                </a:cubicBezTo>
                <a:cubicBezTo>
                  <a:pt x="280744" y="199628"/>
                  <a:pt x="270822" y="217488"/>
                  <a:pt x="243438" y="247650"/>
                </a:cubicBezTo>
                <a:cubicBezTo>
                  <a:pt x="216054" y="277813"/>
                  <a:pt x="118819" y="407591"/>
                  <a:pt x="102944" y="419100"/>
                </a:cubicBezTo>
                <a:cubicBezTo>
                  <a:pt x="87069" y="430609"/>
                  <a:pt x="146204" y="341709"/>
                  <a:pt x="148188" y="316706"/>
                </a:cubicBezTo>
                <a:cubicBezTo>
                  <a:pt x="150172" y="291703"/>
                  <a:pt x="129534" y="274240"/>
                  <a:pt x="114850" y="269081"/>
                </a:cubicBezTo>
                <a:cubicBezTo>
                  <a:pt x="100166" y="263922"/>
                  <a:pt x="73179" y="273447"/>
                  <a:pt x="60082" y="285750"/>
                </a:cubicBezTo>
                <a:cubicBezTo>
                  <a:pt x="46985" y="298053"/>
                  <a:pt x="45397" y="326628"/>
                  <a:pt x="36269" y="342900"/>
                </a:cubicBezTo>
                <a:cubicBezTo>
                  <a:pt x="27141" y="359172"/>
                  <a:pt x="10472" y="385762"/>
                  <a:pt x="5313" y="383381"/>
                </a:cubicBezTo>
                <a:cubicBezTo>
                  <a:pt x="154" y="381000"/>
                  <a:pt x="-243" y="355202"/>
                  <a:pt x="5313" y="328612"/>
                </a:cubicBezTo>
                <a:cubicBezTo>
                  <a:pt x="10869" y="302022"/>
                  <a:pt x="39444" y="236140"/>
                  <a:pt x="38650" y="223837"/>
                </a:cubicBezTo>
                <a:cubicBezTo>
                  <a:pt x="37856" y="211534"/>
                  <a:pt x="3725" y="249237"/>
                  <a:pt x="550" y="254793"/>
                </a:cubicBezTo>
                <a:cubicBezTo>
                  <a:pt x="-2625" y="260349"/>
                  <a:pt x="8487" y="258762"/>
                  <a:pt x="19600" y="257175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5243513" y="4164806"/>
            <a:ext cx="42862" cy="28575"/>
          </a:xfrm>
          <a:custGeom>
            <a:avLst/>
            <a:gdLst>
              <a:gd name="connsiteX0" fmla="*/ 42862 w 42862"/>
              <a:gd name="connsiteY0" fmla="*/ 0 h 28575"/>
              <a:gd name="connsiteX1" fmla="*/ 42862 w 42862"/>
              <a:gd name="connsiteY1" fmla="*/ 0 h 28575"/>
              <a:gd name="connsiteX2" fmla="*/ 23812 w 42862"/>
              <a:gd name="connsiteY2" fmla="*/ 9525 h 28575"/>
              <a:gd name="connsiteX3" fmla="*/ 19050 w 42862"/>
              <a:gd name="connsiteY3" fmla="*/ 16669 h 28575"/>
              <a:gd name="connsiteX4" fmla="*/ 4762 w 42862"/>
              <a:gd name="connsiteY4" fmla="*/ 21432 h 28575"/>
              <a:gd name="connsiteX5" fmla="*/ 0 w 42862"/>
              <a:gd name="connsiteY5" fmla="*/ 28575 h 28575"/>
              <a:gd name="connsiteX6" fmla="*/ 42862 w 42862"/>
              <a:gd name="connsiteY6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62" h="28575">
                <a:moveTo>
                  <a:pt x="42862" y="0"/>
                </a:moveTo>
                <a:lnTo>
                  <a:pt x="42862" y="0"/>
                </a:lnTo>
                <a:cubicBezTo>
                  <a:pt x="36512" y="3175"/>
                  <a:pt x="29628" y="5454"/>
                  <a:pt x="23812" y="9525"/>
                </a:cubicBezTo>
                <a:cubicBezTo>
                  <a:pt x="21467" y="11166"/>
                  <a:pt x="21477" y="15152"/>
                  <a:pt x="19050" y="16669"/>
                </a:cubicBezTo>
                <a:cubicBezTo>
                  <a:pt x="14793" y="19330"/>
                  <a:pt x="4762" y="21432"/>
                  <a:pt x="4762" y="21432"/>
                </a:cubicBezTo>
                <a:lnTo>
                  <a:pt x="0" y="28575"/>
                </a:lnTo>
                <a:lnTo>
                  <a:pt x="42862" y="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143500" y="4376737"/>
            <a:ext cx="42862" cy="28575"/>
          </a:xfrm>
          <a:custGeom>
            <a:avLst/>
            <a:gdLst>
              <a:gd name="connsiteX0" fmla="*/ 42862 w 42862"/>
              <a:gd name="connsiteY0" fmla="*/ 0 h 28575"/>
              <a:gd name="connsiteX1" fmla="*/ 42862 w 42862"/>
              <a:gd name="connsiteY1" fmla="*/ 0 h 28575"/>
              <a:gd name="connsiteX2" fmla="*/ 23812 w 42862"/>
              <a:gd name="connsiteY2" fmla="*/ 9525 h 28575"/>
              <a:gd name="connsiteX3" fmla="*/ 19050 w 42862"/>
              <a:gd name="connsiteY3" fmla="*/ 16669 h 28575"/>
              <a:gd name="connsiteX4" fmla="*/ 4762 w 42862"/>
              <a:gd name="connsiteY4" fmla="*/ 21432 h 28575"/>
              <a:gd name="connsiteX5" fmla="*/ 0 w 42862"/>
              <a:gd name="connsiteY5" fmla="*/ 28575 h 28575"/>
              <a:gd name="connsiteX6" fmla="*/ 42862 w 42862"/>
              <a:gd name="connsiteY6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62" h="28575">
                <a:moveTo>
                  <a:pt x="42862" y="0"/>
                </a:moveTo>
                <a:lnTo>
                  <a:pt x="42862" y="0"/>
                </a:lnTo>
                <a:cubicBezTo>
                  <a:pt x="36512" y="3175"/>
                  <a:pt x="29628" y="5454"/>
                  <a:pt x="23812" y="9525"/>
                </a:cubicBezTo>
                <a:cubicBezTo>
                  <a:pt x="21467" y="11166"/>
                  <a:pt x="21477" y="15152"/>
                  <a:pt x="19050" y="16669"/>
                </a:cubicBezTo>
                <a:cubicBezTo>
                  <a:pt x="14793" y="19330"/>
                  <a:pt x="4762" y="21432"/>
                  <a:pt x="4762" y="21432"/>
                </a:cubicBezTo>
                <a:lnTo>
                  <a:pt x="0" y="28575"/>
                </a:lnTo>
                <a:lnTo>
                  <a:pt x="42862" y="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4867275" y="4872037"/>
            <a:ext cx="42862" cy="28575"/>
          </a:xfrm>
          <a:custGeom>
            <a:avLst/>
            <a:gdLst>
              <a:gd name="connsiteX0" fmla="*/ 42862 w 42862"/>
              <a:gd name="connsiteY0" fmla="*/ 0 h 28575"/>
              <a:gd name="connsiteX1" fmla="*/ 42862 w 42862"/>
              <a:gd name="connsiteY1" fmla="*/ 0 h 28575"/>
              <a:gd name="connsiteX2" fmla="*/ 23812 w 42862"/>
              <a:gd name="connsiteY2" fmla="*/ 9525 h 28575"/>
              <a:gd name="connsiteX3" fmla="*/ 19050 w 42862"/>
              <a:gd name="connsiteY3" fmla="*/ 16669 h 28575"/>
              <a:gd name="connsiteX4" fmla="*/ 4762 w 42862"/>
              <a:gd name="connsiteY4" fmla="*/ 21432 h 28575"/>
              <a:gd name="connsiteX5" fmla="*/ 0 w 42862"/>
              <a:gd name="connsiteY5" fmla="*/ 28575 h 28575"/>
              <a:gd name="connsiteX6" fmla="*/ 42862 w 42862"/>
              <a:gd name="connsiteY6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62" h="28575">
                <a:moveTo>
                  <a:pt x="42862" y="0"/>
                </a:moveTo>
                <a:lnTo>
                  <a:pt x="42862" y="0"/>
                </a:lnTo>
                <a:cubicBezTo>
                  <a:pt x="36512" y="3175"/>
                  <a:pt x="29628" y="5454"/>
                  <a:pt x="23812" y="9525"/>
                </a:cubicBezTo>
                <a:cubicBezTo>
                  <a:pt x="21467" y="11166"/>
                  <a:pt x="21477" y="15152"/>
                  <a:pt x="19050" y="16669"/>
                </a:cubicBezTo>
                <a:cubicBezTo>
                  <a:pt x="14793" y="19330"/>
                  <a:pt x="4762" y="21432"/>
                  <a:pt x="4762" y="21432"/>
                </a:cubicBezTo>
                <a:lnTo>
                  <a:pt x="0" y="28575"/>
                </a:lnTo>
                <a:lnTo>
                  <a:pt x="42862" y="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8264525" y="4029075"/>
            <a:ext cx="444500" cy="412750"/>
          </a:xfrm>
          <a:custGeom>
            <a:avLst/>
            <a:gdLst>
              <a:gd name="connsiteX0" fmla="*/ 444500 w 444500"/>
              <a:gd name="connsiteY0" fmla="*/ 123825 h 412750"/>
              <a:gd name="connsiteX1" fmla="*/ 336550 w 444500"/>
              <a:gd name="connsiteY1" fmla="*/ 307975 h 412750"/>
              <a:gd name="connsiteX2" fmla="*/ 282575 w 444500"/>
              <a:gd name="connsiteY2" fmla="*/ 361950 h 412750"/>
              <a:gd name="connsiteX3" fmla="*/ 254000 w 444500"/>
              <a:gd name="connsiteY3" fmla="*/ 412750 h 412750"/>
              <a:gd name="connsiteX4" fmla="*/ 184150 w 444500"/>
              <a:gd name="connsiteY4" fmla="*/ 374650 h 412750"/>
              <a:gd name="connsiteX5" fmla="*/ 168275 w 444500"/>
              <a:gd name="connsiteY5" fmla="*/ 285750 h 412750"/>
              <a:gd name="connsiteX6" fmla="*/ 139700 w 444500"/>
              <a:gd name="connsiteY6" fmla="*/ 200025 h 412750"/>
              <a:gd name="connsiteX7" fmla="*/ 98425 w 444500"/>
              <a:gd name="connsiteY7" fmla="*/ 212725 h 412750"/>
              <a:gd name="connsiteX8" fmla="*/ 28575 w 444500"/>
              <a:gd name="connsiteY8" fmla="*/ 333375 h 412750"/>
              <a:gd name="connsiteX9" fmla="*/ 0 w 444500"/>
              <a:gd name="connsiteY9" fmla="*/ 361950 h 412750"/>
              <a:gd name="connsiteX10" fmla="*/ 6350 w 444500"/>
              <a:gd name="connsiteY10" fmla="*/ 244475 h 412750"/>
              <a:gd name="connsiteX11" fmla="*/ 85725 w 444500"/>
              <a:gd name="connsiteY11" fmla="*/ 165100 h 412750"/>
              <a:gd name="connsiteX12" fmla="*/ 120650 w 444500"/>
              <a:gd name="connsiteY12" fmla="*/ 146050 h 412750"/>
              <a:gd name="connsiteX13" fmla="*/ 174625 w 444500"/>
              <a:gd name="connsiteY13" fmla="*/ 133350 h 412750"/>
              <a:gd name="connsiteX14" fmla="*/ 215900 w 444500"/>
              <a:gd name="connsiteY14" fmla="*/ 98425 h 412750"/>
              <a:gd name="connsiteX15" fmla="*/ 285750 w 444500"/>
              <a:gd name="connsiteY15" fmla="*/ 22225 h 412750"/>
              <a:gd name="connsiteX16" fmla="*/ 298450 w 444500"/>
              <a:gd name="connsiteY16" fmla="*/ 0 h 412750"/>
              <a:gd name="connsiteX17" fmla="*/ 311150 w 444500"/>
              <a:gd name="connsiteY17" fmla="*/ 95250 h 412750"/>
              <a:gd name="connsiteX18" fmla="*/ 254000 w 444500"/>
              <a:gd name="connsiteY18" fmla="*/ 212725 h 412750"/>
              <a:gd name="connsiteX19" fmla="*/ 215900 w 444500"/>
              <a:gd name="connsiteY19" fmla="*/ 260350 h 412750"/>
              <a:gd name="connsiteX20" fmla="*/ 247650 w 444500"/>
              <a:gd name="connsiteY20" fmla="*/ 101600 h 412750"/>
              <a:gd name="connsiteX21" fmla="*/ 184150 w 444500"/>
              <a:gd name="connsiteY21" fmla="*/ 212725 h 412750"/>
              <a:gd name="connsiteX22" fmla="*/ 190500 w 444500"/>
              <a:gd name="connsiteY22" fmla="*/ 279400 h 412750"/>
              <a:gd name="connsiteX23" fmla="*/ 107950 w 444500"/>
              <a:gd name="connsiteY23" fmla="*/ 349250 h 412750"/>
              <a:gd name="connsiteX24" fmla="*/ 66675 w 444500"/>
              <a:gd name="connsiteY24" fmla="*/ 387350 h 412750"/>
              <a:gd name="connsiteX25" fmla="*/ 149225 w 444500"/>
              <a:gd name="connsiteY25" fmla="*/ 288925 h 412750"/>
              <a:gd name="connsiteX26" fmla="*/ 200025 w 444500"/>
              <a:gd name="connsiteY26" fmla="*/ 263525 h 412750"/>
              <a:gd name="connsiteX27" fmla="*/ 225425 w 444500"/>
              <a:gd name="connsiteY27" fmla="*/ 273050 h 412750"/>
              <a:gd name="connsiteX28" fmla="*/ 193675 w 444500"/>
              <a:gd name="connsiteY28" fmla="*/ 346075 h 412750"/>
              <a:gd name="connsiteX29" fmla="*/ 327025 w 444500"/>
              <a:gd name="connsiteY29" fmla="*/ 130175 h 412750"/>
              <a:gd name="connsiteX30" fmla="*/ 298450 w 444500"/>
              <a:gd name="connsiteY30" fmla="*/ 333375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4500" h="412750">
                <a:moveTo>
                  <a:pt x="444500" y="123825"/>
                </a:moveTo>
                <a:lnTo>
                  <a:pt x="336550" y="307975"/>
                </a:lnTo>
                <a:lnTo>
                  <a:pt x="282575" y="361950"/>
                </a:lnTo>
                <a:lnTo>
                  <a:pt x="254000" y="412750"/>
                </a:lnTo>
                <a:lnTo>
                  <a:pt x="184150" y="374650"/>
                </a:lnTo>
                <a:lnTo>
                  <a:pt x="168275" y="285750"/>
                </a:lnTo>
                <a:lnTo>
                  <a:pt x="139700" y="200025"/>
                </a:lnTo>
                <a:lnTo>
                  <a:pt x="98425" y="212725"/>
                </a:lnTo>
                <a:lnTo>
                  <a:pt x="28575" y="333375"/>
                </a:lnTo>
                <a:lnTo>
                  <a:pt x="0" y="361950"/>
                </a:lnTo>
                <a:lnTo>
                  <a:pt x="6350" y="244475"/>
                </a:lnTo>
                <a:lnTo>
                  <a:pt x="85725" y="165100"/>
                </a:lnTo>
                <a:lnTo>
                  <a:pt x="120650" y="146050"/>
                </a:lnTo>
                <a:lnTo>
                  <a:pt x="174625" y="133350"/>
                </a:lnTo>
                <a:lnTo>
                  <a:pt x="215900" y="98425"/>
                </a:lnTo>
                <a:lnTo>
                  <a:pt x="285750" y="22225"/>
                </a:lnTo>
                <a:lnTo>
                  <a:pt x="298450" y="0"/>
                </a:lnTo>
                <a:lnTo>
                  <a:pt x="311150" y="95250"/>
                </a:lnTo>
                <a:lnTo>
                  <a:pt x="254000" y="212725"/>
                </a:lnTo>
                <a:lnTo>
                  <a:pt x="215900" y="260350"/>
                </a:lnTo>
                <a:lnTo>
                  <a:pt x="247650" y="101600"/>
                </a:lnTo>
                <a:lnTo>
                  <a:pt x="184150" y="212725"/>
                </a:lnTo>
                <a:lnTo>
                  <a:pt x="190500" y="279400"/>
                </a:lnTo>
                <a:lnTo>
                  <a:pt x="107950" y="349250"/>
                </a:lnTo>
                <a:lnTo>
                  <a:pt x="66675" y="387350"/>
                </a:lnTo>
                <a:lnTo>
                  <a:pt x="149225" y="288925"/>
                </a:lnTo>
                <a:lnTo>
                  <a:pt x="200025" y="263525"/>
                </a:lnTo>
                <a:lnTo>
                  <a:pt x="225425" y="273050"/>
                </a:lnTo>
                <a:lnTo>
                  <a:pt x="193675" y="346075"/>
                </a:lnTo>
                <a:lnTo>
                  <a:pt x="327025" y="130175"/>
                </a:lnTo>
                <a:lnTo>
                  <a:pt x="298450" y="333375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624293" y="0"/>
            <a:ext cx="3889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Администрация Петрозаводского городского округа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2355056" y="3505200"/>
            <a:ext cx="785813" cy="719138"/>
          </a:xfrm>
          <a:custGeom>
            <a:avLst/>
            <a:gdLst>
              <a:gd name="connsiteX0" fmla="*/ 457200 w 785813"/>
              <a:gd name="connsiteY0" fmla="*/ 504825 h 719138"/>
              <a:gd name="connsiteX1" fmla="*/ 561975 w 785813"/>
              <a:gd name="connsiteY1" fmla="*/ 40481 h 719138"/>
              <a:gd name="connsiteX2" fmla="*/ 528638 w 785813"/>
              <a:gd name="connsiteY2" fmla="*/ 64294 h 719138"/>
              <a:gd name="connsiteX3" fmla="*/ 352425 w 785813"/>
              <a:gd name="connsiteY3" fmla="*/ 414338 h 719138"/>
              <a:gd name="connsiteX4" fmla="*/ 309563 w 785813"/>
              <a:gd name="connsiteY4" fmla="*/ 411956 h 719138"/>
              <a:gd name="connsiteX5" fmla="*/ 273844 w 785813"/>
              <a:gd name="connsiteY5" fmla="*/ 316706 h 719138"/>
              <a:gd name="connsiteX6" fmla="*/ 259557 w 785813"/>
              <a:gd name="connsiteY6" fmla="*/ 171450 h 719138"/>
              <a:gd name="connsiteX7" fmla="*/ 242888 w 785813"/>
              <a:gd name="connsiteY7" fmla="*/ 142875 h 719138"/>
              <a:gd name="connsiteX8" fmla="*/ 228600 w 785813"/>
              <a:gd name="connsiteY8" fmla="*/ 140494 h 719138"/>
              <a:gd name="connsiteX9" fmla="*/ 200025 w 785813"/>
              <a:gd name="connsiteY9" fmla="*/ 161925 h 719138"/>
              <a:gd name="connsiteX10" fmla="*/ 0 w 785813"/>
              <a:gd name="connsiteY10" fmla="*/ 459581 h 719138"/>
              <a:gd name="connsiteX11" fmla="*/ 97632 w 785813"/>
              <a:gd name="connsiteY11" fmla="*/ 330994 h 719138"/>
              <a:gd name="connsiteX12" fmla="*/ 152400 w 785813"/>
              <a:gd name="connsiteY12" fmla="*/ 285750 h 719138"/>
              <a:gd name="connsiteX13" fmla="*/ 188119 w 785813"/>
              <a:gd name="connsiteY13" fmla="*/ 266700 h 719138"/>
              <a:gd name="connsiteX14" fmla="*/ 250032 w 785813"/>
              <a:gd name="connsiteY14" fmla="*/ 269081 h 719138"/>
              <a:gd name="connsiteX15" fmla="*/ 300038 w 785813"/>
              <a:gd name="connsiteY15" fmla="*/ 295275 h 719138"/>
              <a:gd name="connsiteX16" fmla="*/ 333375 w 785813"/>
              <a:gd name="connsiteY16" fmla="*/ 330994 h 719138"/>
              <a:gd name="connsiteX17" fmla="*/ 359569 w 785813"/>
              <a:gd name="connsiteY17" fmla="*/ 411956 h 719138"/>
              <a:gd name="connsiteX18" fmla="*/ 371475 w 785813"/>
              <a:gd name="connsiteY18" fmla="*/ 461963 h 719138"/>
              <a:gd name="connsiteX19" fmla="*/ 357188 w 785813"/>
              <a:gd name="connsiteY19" fmla="*/ 621506 h 719138"/>
              <a:gd name="connsiteX20" fmla="*/ 357188 w 785813"/>
              <a:gd name="connsiteY20" fmla="*/ 683419 h 719138"/>
              <a:gd name="connsiteX21" fmla="*/ 373857 w 785813"/>
              <a:gd name="connsiteY21" fmla="*/ 719138 h 719138"/>
              <a:gd name="connsiteX22" fmla="*/ 414338 w 785813"/>
              <a:gd name="connsiteY22" fmla="*/ 714375 h 719138"/>
              <a:gd name="connsiteX23" fmla="*/ 428625 w 785813"/>
              <a:gd name="connsiteY23" fmla="*/ 657225 h 719138"/>
              <a:gd name="connsiteX24" fmla="*/ 435769 w 785813"/>
              <a:gd name="connsiteY24" fmla="*/ 581025 h 719138"/>
              <a:gd name="connsiteX25" fmla="*/ 445294 w 785813"/>
              <a:gd name="connsiteY25" fmla="*/ 707231 h 719138"/>
              <a:gd name="connsiteX26" fmla="*/ 523875 w 785813"/>
              <a:gd name="connsiteY26" fmla="*/ 671513 h 719138"/>
              <a:gd name="connsiteX27" fmla="*/ 571500 w 785813"/>
              <a:gd name="connsiteY27" fmla="*/ 654844 h 719138"/>
              <a:gd name="connsiteX28" fmla="*/ 635794 w 785813"/>
              <a:gd name="connsiteY28" fmla="*/ 497681 h 719138"/>
              <a:gd name="connsiteX29" fmla="*/ 785813 w 785813"/>
              <a:gd name="connsiteY29" fmla="*/ 33338 h 719138"/>
              <a:gd name="connsiteX30" fmla="*/ 528638 w 785813"/>
              <a:gd name="connsiteY30" fmla="*/ 602456 h 719138"/>
              <a:gd name="connsiteX31" fmla="*/ 721519 w 785813"/>
              <a:gd name="connsiteY31" fmla="*/ 0 h 719138"/>
              <a:gd name="connsiteX32" fmla="*/ 504825 w 785813"/>
              <a:gd name="connsiteY32" fmla="*/ 416719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85813" h="719138">
                <a:moveTo>
                  <a:pt x="457200" y="504825"/>
                </a:moveTo>
                <a:lnTo>
                  <a:pt x="561975" y="40481"/>
                </a:lnTo>
                <a:lnTo>
                  <a:pt x="528638" y="64294"/>
                </a:lnTo>
                <a:lnTo>
                  <a:pt x="352425" y="414338"/>
                </a:lnTo>
                <a:lnTo>
                  <a:pt x="309563" y="411956"/>
                </a:lnTo>
                <a:lnTo>
                  <a:pt x="273844" y="316706"/>
                </a:lnTo>
                <a:lnTo>
                  <a:pt x="259557" y="171450"/>
                </a:lnTo>
                <a:lnTo>
                  <a:pt x="242888" y="142875"/>
                </a:lnTo>
                <a:lnTo>
                  <a:pt x="228600" y="140494"/>
                </a:lnTo>
                <a:lnTo>
                  <a:pt x="200025" y="161925"/>
                </a:lnTo>
                <a:lnTo>
                  <a:pt x="0" y="459581"/>
                </a:lnTo>
                <a:lnTo>
                  <a:pt x="97632" y="330994"/>
                </a:lnTo>
                <a:lnTo>
                  <a:pt x="152400" y="285750"/>
                </a:lnTo>
                <a:lnTo>
                  <a:pt x="188119" y="266700"/>
                </a:lnTo>
                <a:lnTo>
                  <a:pt x="250032" y="269081"/>
                </a:lnTo>
                <a:lnTo>
                  <a:pt x="300038" y="295275"/>
                </a:lnTo>
                <a:lnTo>
                  <a:pt x="333375" y="330994"/>
                </a:lnTo>
                <a:lnTo>
                  <a:pt x="359569" y="411956"/>
                </a:lnTo>
                <a:lnTo>
                  <a:pt x="371475" y="461963"/>
                </a:lnTo>
                <a:lnTo>
                  <a:pt x="357188" y="621506"/>
                </a:lnTo>
                <a:lnTo>
                  <a:pt x="357188" y="683419"/>
                </a:lnTo>
                <a:lnTo>
                  <a:pt x="373857" y="719138"/>
                </a:lnTo>
                <a:lnTo>
                  <a:pt x="414338" y="714375"/>
                </a:lnTo>
                <a:lnTo>
                  <a:pt x="428625" y="657225"/>
                </a:lnTo>
                <a:lnTo>
                  <a:pt x="435769" y="581025"/>
                </a:lnTo>
                <a:lnTo>
                  <a:pt x="445294" y="707231"/>
                </a:lnTo>
                <a:lnTo>
                  <a:pt x="523875" y="671513"/>
                </a:lnTo>
                <a:lnTo>
                  <a:pt x="571500" y="654844"/>
                </a:lnTo>
                <a:lnTo>
                  <a:pt x="635794" y="497681"/>
                </a:lnTo>
                <a:lnTo>
                  <a:pt x="785813" y="33338"/>
                </a:lnTo>
                <a:lnTo>
                  <a:pt x="528638" y="602456"/>
                </a:lnTo>
                <a:lnTo>
                  <a:pt x="721519" y="0"/>
                </a:lnTo>
                <a:lnTo>
                  <a:pt x="504825" y="416719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2202656" y="4152900"/>
            <a:ext cx="871538" cy="554831"/>
          </a:xfrm>
          <a:custGeom>
            <a:avLst/>
            <a:gdLst>
              <a:gd name="connsiteX0" fmla="*/ 762000 w 871538"/>
              <a:gd name="connsiteY0" fmla="*/ 0 h 554831"/>
              <a:gd name="connsiteX1" fmla="*/ 826294 w 871538"/>
              <a:gd name="connsiteY1" fmla="*/ 19050 h 554831"/>
              <a:gd name="connsiteX2" fmla="*/ 871538 w 871538"/>
              <a:gd name="connsiteY2" fmla="*/ 69056 h 554831"/>
              <a:gd name="connsiteX3" fmla="*/ 869157 w 871538"/>
              <a:gd name="connsiteY3" fmla="*/ 183356 h 554831"/>
              <a:gd name="connsiteX4" fmla="*/ 785813 w 871538"/>
              <a:gd name="connsiteY4" fmla="*/ 330994 h 554831"/>
              <a:gd name="connsiteX5" fmla="*/ 769144 w 871538"/>
              <a:gd name="connsiteY5" fmla="*/ 357188 h 554831"/>
              <a:gd name="connsiteX6" fmla="*/ 769144 w 871538"/>
              <a:gd name="connsiteY6" fmla="*/ 240506 h 554831"/>
              <a:gd name="connsiteX7" fmla="*/ 745332 w 871538"/>
              <a:gd name="connsiteY7" fmla="*/ 197644 h 554831"/>
              <a:gd name="connsiteX8" fmla="*/ 690563 w 871538"/>
              <a:gd name="connsiteY8" fmla="*/ 200025 h 554831"/>
              <a:gd name="connsiteX9" fmla="*/ 683419 w 871538"/>
              <a:gd name="connsiteY9" fmla="*/ 176213 h 554831"/>
              <a:gd name="connsiteX10" fmla="*/ 654844 w 871538"/>
              <a:gd name="connsiteY10" fmla="*/ 185738 h 554831"/>
              <a:gd name="connsiteX11" fmla="*/ 464344 w 871538"/>
              <a:gd name="connsiteY11" fmla="*/ 509588 h 554831"/>
              <a:gd name="connsiteX12" fmla="*/ 466725 w 871538"/>
              <a:gd name="connsiteY12" fmla="*/ 423863 h 554831"/>
              <a:gd name="connsiteX13" fmla="*/ 497682 w 871538"/>
              <a:gd name="connsiteY13" fmla="*/ 200025 h 554831"/>
              <a:gd name="connsiteX14" fmla="*/ 490538 w 871538"/>
              <a:gd name="connsiteY14" fmla="*/ 138113 h 554831"/>
              <a:gd name="connsiteX15" fmla="*/ 476250 w 871538"/>
              <a:gd name="connsiteY15" fmla="*/ 133350 h 554831"/>
              <a:gd name="connsiteX16" fmla="*/ 347663 w 871538"/>
              <a:gd name="connsiteY16" fmla="*/ 338138 h 554831"/>
              <a:gd name="connsiteX17" fmla="*/ 259557 w 871538"/>
              <a:gd name="connsiteY17" fmla="*/ 431006 h 554831"/>
              <a:gd name="connsiteX18" fmla="*/ 214313 w 871538"/>
              <a:gd name="connsiteY18" fmla="*/ 452438 h 554831"/>
              <a:gd name="connsiteX19" fmla="*/ 173832 w 871538"/>
              <a:gd name="connsiteY19" fmla="*/ 442913 h 554831"/>
              <a:gd name="connsiteX20" fmla="*/ 128588 w 871538"/>
              <a:gd name="connsiteY20" fmla="*/ 328613 h 554831"/>
              <a:gd name="connsiteX21" fmla="*/ 83344 w 871538"/>
              <a:gd name="connsiteY21" fmla="*/ 130969 h 554831"/>
              <a:gd name="connsiteX22" fmla="*/ 69057 w 871538"/>
              <a:gd name="connsiteY22" fmla="*/ 123825 h 554831"/>
              <a:gd name="connsiteX23" fmla="*/ 0 w 871538"/>
              <a:gd name="connsiteY23" fmla="*/ 319088 h 554831"/>
              <a:gd name="connsiteX24" fmla="*/ 11907 w 871538"/>
              <a:gd name="connsiteY24" fmla="*/ 366713 h 554831"/>
              <a:gd name="connsiteX25" fmla="*/ 47625 w 871538"/>
              <a:gd name="connsiteY25" fmla="*/ 378619 h 554831"/>
              <a:gd name="connsiteX26" fmla="*/ 109538 w 871538"/>
              <a:gd name="connsiteY26" fmla="*/ 352425 h 554831"/>
              <a:gd name="connsiteX27" fmla="*/ 171450 w 871538"/>
              <a:gd name="connsiteY27" fmla="*/ 328613 h 554831"/>
              <a:gd name="connsiteX28" fmla="*/ 269082 w 871538"/>
              <a:gd name="connsiteY28" fmla="*/ 323850 h 554831"/>
              <a:gd name="connsiteX29" fmla="*/ 369094 w 871538"/>
              <a:gd name="connsiteY29" fmla="*/ 364331 h 554831"/>
              <a:gd name="connsiteX30" fmla="*/ 438150 w 871538"/>
              <a:gd name="connsiteY30" fmla="*/ 421481 h 554831"/>
              <a:gd name="connsiteX31" fmla="*/ 438150 w 871538"/>
              <a:gd name="connsiteY31" fmla="*/ 509588 h 554831"/>
              <a:gd name="connsiteX32" fmla="*/ 457200 w 871538"/>
              <a:gd name="connsiteY32" fmla="*/ 547688 h 554831"/>
              <a:gd name="connsiteX33" fmla="*/ 488157 w 871538"/>
              <a:gd name="connsiteY33" fmla="*/ 554831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71538" h="554831">
                <a:moveTo>
                  <a:pt x="762000" y="0"/>
                </a:moveTo>
                <a:lnTo>
                  <a:pt x="826294" y="19050"/>
                </a:lnTo>
                <a:lnTo>
                  <a:pt x="871538" y="69056"/>
                </a:lnTo>
                <a:cubicBezTo>
                  <a:pt x="870744" y="107156"/>
                  <a:pt x="869951" y="145256"/>
                  <a:pt x="869157" y="183356"/>
                </a:cubicBezTo>
                <a:lnTo>
                  <a:pt x="785813" y="330994"/>
                </a:lnTo>
                <a:lnTo>
                  <a:pt x="769144" y="357188"/>
                </a:lnTo>
                <a:lnTo>
                  <a:pt x="769144" y="240506"/>
                </a:lnTo>
                <a:lnTo>
                  <a:pt x="745332" y="197644"/>
                </a:lnTo>
                <a:lnTo>
                  <a:pt x="690563" y="200025"/>
                </a:lnTo>
                <a:lnTo>
                  <a:pt x="683419" y="176213"/>
                </a:lnTo>
                <a:lnTo>
                  <a:pt x="654844" y="185738"/>
                </a:lnTo>
                <a:lnTo>
                  <a:pt x="464344" y="509588"/>
                </a:lnTo>
                <a:cubicBezTo>
                  <a:pt x="465138" y="481013"/>
                  <a:pt x="465931" y="452438"/>
                  <a:pt x="466725" y="423863"/>
                </a:cubicBezTo>
                <a:lnTo>
                  <a:pt x="497682" y="200025"/>
                </a:lnTo>
                <a:lnTo>
                  <a:pt x="490538" y="138113"/>
                </a:lnTo>
                <a:lnTo>
                  <a:pt x="476250" y="133350"/>
                </a:lnTo>
                <a:lnTo>
                  <a:pt x="347663" y="338138"/>
                </a:lnTo>
                <a:lnTo>
                  <a:pt x="259557" y="431006"/>
                </a:lnTo>
                <a:lnTo>
                  <a:pt x="214313" y="452438"/>
                </a:lnTo>
                <a:lnTo>
                  <a:pt x="173832" y="442913"/>
                </a:lnTo>
                <a:lnTo>
                  <a:pt x="128588" y="328613"/>
                </a:lnTo>
                <a:lnTo>
                  <a:pt x="83344" y="130969"/>
                </a:lnTo>
                <a:lnTo>
                  <a:pt x="69057" y="123825"/>
                </a:lnTo>
                <a:lnTo>
                  <a:pt x="0" y="319088"/>
                </a:lnTo>
                <a:lnTo>
                  <a:pt x="11907" y="366713"/>
                </a:lnTo>
                <a:lnTo>
                  <a:pt x="47625" y="378619"/>
                </a:lnTo>
                <a:lnTo>
                  <a:pt x="109538" y="352425"/>
                </a:lnTo>
                <a:lnTo>
                  <a:pt x="171450" y="328613"/>
                </a:lnTo>
                <a:lnTo>
                  <a:pt x="269082" y="323850"/>
                </a:lnTo>
                <a:lnTo>
                  <a:pt x="369094" y="364331"/>
                </a:lnTo>
                <a:lnTo>
                  <a:pt x="438150" y="421481"/>
                </a:lnTo>
                <a:lnTo>
                  <a:pt x="438150" y="509588"/>
                </a:lnTo>
                <a:lnTo>
                  <a:pt x="457200" y="547688"/>
                </a:lnTo>
                <a:lnTo>
                  <a:pt x="488157" y="554831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555206" y="4233863"/>
            <a:ext cx="469107" cy="440531"/>
          </a:xfrm>
          <a:custGeom>
            <a:avLst/>
            <a:gdLst>
              <a:gd name="connsiteX0" fmla="*/ 342900 w 469107"/>
              <a:gd name="connsiteY0" fmla="*/ 154781 h 440531"/>
              <a:gd name="connsiteX1" fmla="*/ 452438 w 469107"/>
              <a:gd name="connsiteY1" fmla="*/ 114300 h 440531"/>
              <a:gd name="connsiteX2" fmla="*/ 469107 w 469107"/>
              <a:gd name="connsiteY2" fmla="*/ 95250 h 440531"/>
              <a:gd name="connsiteX3" fmla="*/ 452438 w 469107"/>
              <a:gd name="connsiteY3" fmla="*/ 61912 h 440531"/>
              <a:gd name="connsiteX4" fmla="*/ 442913 w 469107"/>
              <a:gd name="connsiteY4" fmla="*/ 26193 h 440531"/>
              <a:gd name="connsiteX5" fmla="*/ 411957 w 469107"/>
              <a:gd name="connsiteY5" fmla="*/ 114300 h 440531"/>
              <a:gd name="connsiteX6" fmla="*/ 409575 w 469107"/>
              <a:gd name="connsiteY6" fmla="*/ 59531 h 440531"/>
              <a:gd name="connsiteX7" fmla="*/ 359569 w 469107"/>
              <a:gd name="connsiteY7" fmla="*/ 107156 h 440531"/>
              <a:gd name="connsiteX8" fmla="*/ 388144 w 469107"/>
              <a:gd name="connsiteY8" fmla="*/ 9525 h 440531"/>
              <a:gd name="connsiteX9" fmla="*/ 326232 w 469107"/>
              <a:gd name="connsiteY9" fmla="*/ 66675 h 440531"/>
              <a:gd name="connsiteX10" fmla="*/ 261938 w 469107"/>
              <a:gd name="connsiteY10" fmla="*/ 133350 h 440531"/>
              <a:gd name="connsiteX11" fmla="*/ 314325 w 469107"/>
              <a:gd name="connsiteY11" fmla="*/ 0 h 440531"/>
              <a:gd name="connsiteX12" fmla="*/ 166688 w 469107"/>
              <a:gd name="connsiteY12" fmla="*/ 126206 h 440531"/>
              <a:gd name="connsiteX13" fmla="*/ 133350 w 469107"/>
              <a:gd name="connsiteY13" fmla="*/ 142875 h 440531"/>
              <a:gd name="connsiteX14" fmla="*/ 59532 w 469107"/>
              <a:gd name="connsiteY14" fmla="*/ 278606 h 440531"/>
              <a:gd name="connsiteX15" fmla="*/ 0 w 469107"/>
              <a:gd name="connsiteY15" fmla="*/ 407193 h 440531"/>
              <a:gd name="connsiteX16" fmla="*/ 123825 w 469107"/>
              <a:gd name="connsiteY16" fmla="*/ 280987 h 440531"/>
              <a:gd name="connsiteX17" fmla="*/ 100013 w 469107"/>
              <a:gd name="connsiteY17" fmla="*/ 381000 h 440531"/>
              <a:gd name="connsiteX18" fmla="*/ 78582 w 469107"/>
              <a:gd name="connsiteY18" fmla="*/ 440531 h 440531"/>
              <a:gd name="connsiteX19" fmla="*/ 169069 w 469107"/>
              <a:gd name="connsiteY19" fmla="*/ 311943 h 440531"/>
              <a:gd name="connsiteX20" fmla="*/ 138113 w 469107"/>
              <a:gd name="connsiteY20" fmla="*/ 402431 h 440531"/>
              <a:gd name="connsiteX21" fmla="*/ 126207 w 469107"/>
              <a:gd name="connsiteY21" fmla="*/ 440531 h 440531"/>
              <a:gd name="connsiteX22" fmla="*/ 164307 w 469107"/>
              <a:gd name="connsiteY22" fmla="*/ 423862 h 440531"/>
              <a:gd name="connsiteX23" fmla="*/ 233363 w 469107"/>
              <a:gd name="connsiteY23" fmla="*/ 371475 h 440531"/>
              <a:gd name="connsiteX24" fmla="*/ 211932 w 469107"/>
              <a:gd name="connsiteY24" fmla="*/ 438150 h 440531"/>
              <a:gd name="connsiteX25" fmla="*/ 252413 w 469107"/>
              <a:gd name="connsiteY25" fmla="*/ 373856 h 440531"/>
              <a:gd name="connsiteX26" fmla="*/ 323850 w 469107"/>
              <a:gd name="connsiteY26" fmla="*/ 333375 h 440531"/>
              <a:gd name="connsiteX27" fmla="*/ 338138 w 469107"/>
              <a:gd name="connsiteY27" fmla="*/ 283368 h 440531"/>
              <a:gd name="connsiteX28" fmla="*/ 295275 w 469107"/>
              <a:gd name="connsiteY28" fmla="*/ 328612 h 440531"/>
              <a:gd name="connsiteX29" fmla="*/ 259557 w 469107"/>
              <a:gd name="connsiteY29" fmla="*/ 335756 h 440531"/>
              <a:gd name="connsiteX30" fmla="*/ 257175 w 469107"/>
              <a:gd name="connsiteY30" fmla="*/ 311943 h 440531"/>
              <a:gd name="connsiteX31" fmla="*/ 311944 w 469107"/>
              <a:gd name="connsiteY31" fmla="*/ 230981 h 440531"/>
              <a:gd name="connsiteX32" fmla="*/ 221457 w 469107"/>
              <a:gd name="connsiteY32" fmla="*/ 328612 h 440531"/>
              <a:gd name="connsiteX33" fmla="*/ 278607 w 469107"/>
              <a:gd name="connsiteY33" fmla="*/ 230981 h 440531"/>
              <a:gd name="connsiteX34" fmla="*/ 202407 w 469107"/>
              <a:gd name="connsiteY34" fmla="*/ 326231 h 440531"/>
              <a:gd name="connsiteX35" fmla="*/ 240507 w 469107"/>
              <a:gd name="connsiteY35" fmla="*/ 235743 h 440531"/>
              <a:gd name="connsiteX36" fmla="*/ 188119 w 469107"/>
              <a:gd name="connsiteY36" fmla="*/ 280987 h 440531"/>
              <a:gd name="connsiteX37" fmla="*/ 166688 w 469107"/>
              <a:gd name="connsiteY37" fmla="*/ 280987 h 440531"/>
              <a:gd name="connsiteX38" fmla="*/ 197644 w 469107"/>
              <a:gd name="connsiteY38" fmla="*/ 216693 h 440531"/>
              <a:gd name="connsiteX39" fmla="*/ 252413 w 469107"/>
              <a:gd name="connsiteY39" fmla="*/ 180975 h 440531"/>
              <a:gd name="connsiteX40" fmla="*/ 371475 w 469107"/>
              <a:gd name="connsiteY40" fmla="*/ 209550 h 440531"/>
              <a:gd name="connsiteX41" fmla="*/ 371475 w 469107"/>
              <a:gd name="connsiteY41" fmla="*/ 207168 h 44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9107" h="440531">
                <a:moveTo>
                  <a:pt x="342900" y="154781"/>
                </a:moveTo>
                <a:lnTo>
                  <a:pt x="452438" y="114300"/>
                </a:lnTo>
                <a:lnTo>
                  <a:pt x="469107" y="95250"/>
                </a:lnTo>
                <a:lnTo>
                  <a:pt x="452438" y="61912"/>
                </a:lnTo>
                <a:lnTo>
                  <a:pt x="442913" y="26193"/>
                </a:lnTo>
                <a:lnTo>
                  <a:pt x="411957" y="114300"/>
                </a:lnTo>
                <a:lnTo>
                  <a:pt x="409575" y="59531"/>
                </a:lnTo>
                <a:lnTo>
                  <a:pt x="359569" y="107156"/>
                </a:lnTo>
                <a:lnTo>
                  <a:pt x="388144" y="9525"/>
                </a:lnTo>
                <a:lnTo>
                  <a:pt x="326232" y="66675"/>
                </a:lnTo>
                <a:lnTo>
                  <a:pt x="261938" y="133350"/>
                </a:lnTo>
                <a:lnTo>
                  <a:pt x="314325" y="0"/>
                </a:lnTo>
                <a:lnTo>
                  <a:pt x="166688" y="126206"/>
                </a:lnTo>
                <a:lnTo>
                  <a:pt x="133350" y="142875"/>
                </a:lnTo>
                <a:lnTo>
                  <a:pt x="59532" y="278606"/>
                </a:lnTo>
                <a:lnTo>
                  <a:pt x="0" y="407193"/>
                </a:lnTo>
                <a:lnTo>
                  <a:pt x="123825" y="280987"/>
                </a:lnTo>
                <a:lnTo>
                  <a:pt x="100013" y="381000"/>
                </a:lnTo>
                <a:lnTo>
                  <a:pt x="78582" y="440531"/>
                </a:lnTo>
                <a:lnTo>
                  <a:pt x="169069" y="311943"/>
                </a:lnTo>
                <a:lnTo>
                  <a:pt x="138113" y="402431"/>
                </a:lnTo>
                <a:lnTo>
                  <a:pt x="126207" y="440531"/>
                </a:lnTo>
                <a:lnTo>
                  <a:pt x="164307" y="423862"/>
                </a:lnTo>
                <a:lnTo>
                  <a:pt x="233363" y="371475"/>
                </a:lnTo>
                <a:lnTo>
                  <a:pt x="211932" y="438150"/>
                </a:lnTo>
                <a:lnTo>
                  <a:pt x="252413" y="373856"/>
                </a:lnTo>
                <a:lnTo>
                  <a:pt x="323850" y="333375"/>
                </a:lnTo>
                <a:lnTo>
                  <a:pt x="338138" y="283368"/>
                </a:lnTo>
                <a:lnTo>
                  <a:pt x="295275" y="328612"/>
                </a:lnTo>
                <a:lnTo>
                  <a:pt x="259557" y="335756"/>
                </a:lnTo>
                <a:lnTo>
                  <a:pt x="257175" y="311943"/>
                </a:lnTo>
                <a:lnTo>
                  <a:pt x="311944" y="230981"/>
                </a:lnTo>
                <a:lnTo>
                  <a:pt x="221457" y="328612"/>
                </a:lnTo>
                <a:lnTo>
                  <a:pt x="278607" y="230981"/>
                </a:lnTo>
                <a:lnTo>
                  <a:pt x="202407" y="326231"/>
                </a:lnTo>
                <a:lnTo>
                  <a:pt x="240507" y="235743"/>
                </a:lnTo>
                <a:lnTo>
                  <a:pt x="188119" y="280987"/>
                </a:lnTo>
                <a:lnTo>
                  <a:pt x="166688" y="280987"/>
                </a:lnTo>
                <a:lnTo>
                  <a:pt x="197644" y="216693"/>
                </a:lnTo>
                <a:lnTo>
                  <a:pt x="252413" y="180975"/>
                </a:lnTo>
                <a:lnTo>
                  <a:pt x="371475" y="209550"/>
                </a:lnTo>
                <a:lnTo>
                  <a:pt x="371475" y="207168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2895600" y="4545806"/>
            <a:ext cx="564356" cy="461963"/>
          </a:xfrm>
          <a:custGeom>
            <a:avLst/>
            <a:gdLst>
              <a:gd name="connsiteX0" fmla="*/ 0 w 564356"/>
              <a:gd name="connsiteY0" fmla="*/ 354807 h 461963"/>
              <a:gd name="connsiteX1" fmla="*/ 107156 w 564356"/>
              <a:gd name="connsiteY1" fmla="*/ 219075 h 461963"/>
              <a:gd name="connsiteX2" fmla="*/ 71438 w 564356"/>
              <a:gd name="connsiteY2" fmla="*/ 319088 h 461963"/>
              <a:gd name="connsiteX3" fmla="*/ 142875 w 564356"/>
              <a:gd name="connsiteY3" fmla="*/ 250032 h 461963"/>
              <a:gd name="connsiteX4" fmla="*/ 111919 w 564356"/>
              <a:gd name="connsiteY4" fmla="*/ 352425 h 461963"/>
              <a:gd name="connsiteX5" fmla="*/ 76200 w 564356"/>
              <a:gd name="connsiteY5" fmla="*/ 407194 h 461963"/>
              <a:gd name="connsiteX6" fmla="*/ 71438 w 564356"/>
              <a:gd name="connsiteY6" fmla="*/ 457200 h 461963"/>
              <a:gd name="connsiteX7" fmla="*/ 142875 w 564356"/>
              <a:gd name="connsiteY7" fmla="*/ 364332 h 461963"/>
              <a:gd name="connsiteX8" fmla="*/ 183356 w 564356"/>
              <a:gd name="connsiteY8" fmla="*/ 288132 h 461963"/>
              <a:gd name="connsiteX9" fmla="*/ 185738 w 564356"/>
              <a:gd name="connsiteY9" fmla="*/ 347663 h 461963"/>
              <a:gd name="connsiteX10" fmla="*/ 152400 w 564356"/>
              <a:gd name="connsiteY10" fmla="*/ 461963 h 461963"/>
              <a:gd name="connsiteX11" fmla="*/ 252413 w 564356"/>
              <a:gd name="connsiteY11" fmla="*/ 288132 h 461963"/>
              <a:gd name="connsiteX12" fmla="*/ 278606 w 564356"/>
              <a:gd name="connsiteY12" fmla="*/ 226219 h 461963"/>
              <a:gd name="connsiteX13" fmla="*/ 347663 w 564356"/>
              <a:gd name="connsiteY13" fmla="*/ 173832 h 461963"/>
              <a:gd name="connsiteX14" fmla="*/ 388144 w 564356"/>
              <a:gd name="connsiteY14" fmla="*/ 211932 h 461963"/>
              <a:gd name="connsiteX15" fmla="*/ 411956 w 564356"/>
              <a:gd name="connsiteY15" fmla="*/ 228600 h 461963"/>
              <a:gd name="connsiteX16" fmla="*/ 481013 w 564356"/>
              <a:gd name="connsiteY16" fmla="*/ 169069 h 461963"/>
              <a:gd name="connsiteX17" fmla="*/ 550069 w 564356"/>
              <a:gd name="connsiteY17" fmla="*/ 64294 h 461963"/>
              <a:gd name="connsiteX18" fmla="*/ 564356 w 564356"/>
              <a:gd name="connsiteY18" fmla="*/ 0 h 461963"/>
              <a:gd name="connsiteX19" fmla="*/ 526256 w 564356"/>
              <a:gd name="connsiteY19" fmla="*/ 40482 h 461963"/>
              <a:gd name="connsiteX20" fmla="*/ 464344 w 564356"/>
              <a:gd name="connsiteY20" fmla="*/ 92869 h 461963"/>
              <a:gd name="connsiteX21" fmla="*/ 390525 w 564356"/>
              <a:gd name="connsiteY21" fmla="*/ 76200 h 461963"/>
              <a:gd name="connsiteX22" fmla="*/ 345281 w 564356"/>
              <a:gd name="connsiteY22" fmla="*/ 126207 h 461963"/>
              <a:gd name="connsiteX23" fmla="*/ 390525 w 564356"/>
              <a:gd name="connsiteY23" fmla="*/ 19050 h 461963"/>
              <a:gd name="connsiteX24" fmla="*/ 300038 w 564356"/>
              <a:gd name="connsiteY24" fmla="*/ 123825 h 461963"/>
              <a:gd name="connsiteX25" fmla="*/ 288131 w 564356"/>
              <a:gd name="connsiteY25" fmla="*/ 135732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4356" h="461963">
                <a:moveTo>
                  <a:pt x="0" y="354807"/>
                </a:moveTo>
                <a:lnTo>
                  <a:pt x="107156" y="219075"/>
                </a:lnTo>
                <a:lnTo>
                  <a:pt x="71438" y="319088"/>
                </a:lnTo>
                <a:lnTo>
                  <a:pt x="142875" y="250032"/>
                </a:lnTo>
                <a:lnTo>
                  <a:pt x="111919" y="352425"/>
                </a:lnTo>
                <a:lnTo>
                  <a:pt x="76200" y="407194"/>
                </a:lnTo>
                <a:lnTo>
                  <a:pt x="71438" y="457200"/>
                </a:lnTo>
                <a:lnTo>
                  <a:pt x="142875" y="364332"/>
                </a:lnTo>
                <a:lnTo>
                  <a:pt x="183356" y="288132"/>
                </a:lnTo>
                <a:lnTo>
                  <a:pt x="185738" y="347663"/>
                </a:lnTo>
                <a:lnTo>
                  <a:pt x="152400" y="461963"/>
                </a:lnTo>
                <a:lnTo>
                  <a:pt x="252413" y="288132"/>
                </a:lnTo>
                <a:lnTo>
                  <a:pt x="278606" y="226219"/>
                </a:lnTo>
                <a:lnTo>
                  <a:pt x="347663" y="173832"/>
                </a:lnTo>
                <a:lnTo>
                  <a:pt x="388144" y="211932"/>
                </a:lnTo>
                <a:lnTo>
                  <a:pt x="411956" y="228600"/>
                </a:lnTo>
                <a:lnTo>
                  <a:pt x="481013" y="169069"/>
                </a:lnTo>
                <a:lnTo>
                  <a:pt x="550069" y="64294"/>
                </a:lnTo>
                <a:lnTo>
                  <a:pt x="564356" y="0"/>
                </a:lnTo>
                <a:lnTo>
                  <a:pt x="526256" y="40482"/>
                </a:lnTo>
                <a:lnTo>
                  <a:pt x="464344" y="92869"/>
                </a:lnTo>
                <a:lnTo>
                  <a:pt x="390525" y="76200"/>
                </a:lnTo>
                <a:lnTo>
                  <a:pt x="345281" y="126207"/>
                </a:lnTo>
                <a:lnTo>
                  <a:pt x="390525" y="19050"/>
                </a:lnTo>
                <a:lnTo>
                  <a:pt x="300038" y="123825"/>
                </a:lnTo>
                <a:lnTo>
                  <a:pt x="288131" y="135732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4877077" y="3576156"/>
            <a:ext cx="42862" cy="28575"/>
          </a:xfrm>
          <a:custGeom>
            <a:avLst/>
            <a:gdLst>
              <a:gd name="connsiteX0" fmla="*/ 42862 w 42862"/>
              <a:gd name="connsiteY0" fmla="*/ 0 h 28575"/>
              <a:gd name="connsiteX1" fmla="*/ 42862 w 42862"/>
              <a:gd name="connsiteY1" fmla="*/ 0 h 28575"/>
              <a:gd name="connsiteX2" fmla="*/ 23812 w 42862"/>
              <a:gd name="connsiteY2" fmla="*/ 9525 h 28575"/>
              <a:gd name="connsiteX3" fmla="*/ 19050 w 42862"/>
              <a:gd name="connsiteY3" fmla="*/ 16669 h 28575"/>
              <a:gd name="connsiteX4" fmla="*/ 4762 w 42862"/>
              <a:gd name="connsiteY4" fmla="*/ 21432 h 28575"/>
              <a:gd name="connsiteX5" fmla="*/ 0 w 42862"/>
              <a:gd name="connsiteY5" fmla="*/ 28575 h 28575"/>
              <a:gd name="connsiteX6" fmla="*/ 42862 w 42862"/>
              <a:gd name="connsiteY6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62" h="28575">
                <a:moveTo>
                  <a:pt x="42862" y="0"/>
                </a:moveTo>
                <a:lnTo>
                  <a:pt x="42862" y="0"/>
                </a:lnTo>
                <a:cubicBezTo>
                  <a:pt x="36512" y="3175"/>
                  <a:pt x="29628" y="5454"/>
                  <a:pt x="23812" y="9525"/>
                </a:cubicBezTo>
                <a:cubicBezTo>
                  <a:pt x="21467" y="11166"/>
                  <a:pt x="21477" y="15152"/>
                  <a:pt x="19050" y="16669"/>
                </a:cubicBezTo>
                <a:cubicBezTo>
                  <a:pt x="14793" y="19330"/>
                  <a:pt x="4762" y="21432"/>
                  <a:pt x="4762" y="21432"/>
                </a:cubicBezTo>
                <a:lnTo>
                  <a:pt x="0" y="28575"/>
                </a:lnTo>
                <a:lnTo>
                  <a:pt x="42862" y="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3" name="Рисунок 81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2782" y="10659"/>
            <a:ext cx="567612" cy="74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44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3142" y="886543"/>
            <a:ext cx="11538857" cy="1200627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ПРОЕКТОВ КОМПЛЕКСНОГО РАЗВИТИЯ ТЕРРИТОРИИ ПЕТРОЗАВОДСКОГО ГОРОДСКОГО ОКРУГА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02434"/>
            <a:ext cx="121848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802434"/>
            <a:ext cx="112514" cy="82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970" y="1642226"/>
            <a:ext cx="8258309" cy="52157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86388" y="2391300"/>
            <a:ext cx="128790" cy="592428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67601" y="3118627"/>
            <a:ext cx="156692" cy="45752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15932" y="2983728"/>
            <a:ext cx="128790" cy="592428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225925" y="2178050"/>
            <a:ext cx="38100" cy="120650"/>
          </a:xfrm>
          <a:custGeom>
            <a:avLst/>
            <a:gdLst>
              <a:gd name="connsiteX0" fmla="*/ 3175 w 38100"/>
              <a:gd name="connsiteY0" fmla="*/ 0 h 120650"/>
              <a:gd name="connsiteX1" fmla="*/ 3175 w 38100"/>
              <a:gd name="connsiteY1" fmla="*/ 0 h 120650"/>
              <a:gd name="connsiteX2" fmla="*/ 3175 w 38100"/>
              <a:gd name="connsiteY2" fmla="*/ 47625 h 120650"/>
              <a:gd name="connsiteX3" fmla="*/ 9525 w 38100"/>
              <a:gd name="connsiteY3" fmla="*/ 57150 h 120650"/>
              <a:gd name="connsiteX4" fmla="*/ 19050 w 38100"/>
              <a:gd name="connsiteY4" fmla="*/ 60325 h 120650"/>
              <a:gd name="connsiteX5" fmla="*/ 28575 w 38100"/>
              <a:gd name="connsiteY5" fmla="*/ 69850 h 120650"/>
              <a:gd name="connsiteX6" fmla="*/ 31750 w 38100"/>
              <a:gd name="connsiteY6" fmla="*/ 79375 h 120650"/>
              <a:gd name="connsiteX7" fmla="*/ 38100 w 38100"/>
              <a:gd name="connsiteY7" fmla="*/ 88900 h 120650"/>
              <a:gd name="connsiteX8" fmla="*/ 25400 w 38100"/>
              <a:gd name="connsiteY8" fmla="*/ 101600 h 120650"/>
              <a:gd name="connsiteX9" fmla="*/ 19050 w 38100"/>
              <a:gd name="connsiteY9" fmla="*/ 111125 h 120650"/>
              <a:gd name="connsiteX10" fmla="*/ 34925 w 38100"/>
              <a:gd name="connsiteY10" fmla="*/ 120650 h 120650"/>
              <a:gd name="connsiteX11" fmla="*/ 3175 w 38100"/>
              <a:gd name="connsiteY11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00" h="120650">
                <a:moveTo>
                  <a:pt x="3175" y="0"/>
                </a:moveTo>
                <a:lnTo>
                  <a:pt x="3175" y="0"/>
                </a:lnTo>
                <a:cubicBezTo>
                  <a:pt x="1057" y="19061"/>
                  <a:pt x="-2763" y="29810"/>
                  <a:pt x="3175" y="47625"/>
                </a:cubicBezTo>
                <a:cubicBezTo>
                  <a:pt x="4382" y="51245"/>
                  <a:pt x="6545" y="54766"/>
                  <a:pt x="9525" y="57150"/>
                </a:cubicBezTo>
                <a:cubicBezTo>
                  <a:pt x="12138" y="59241"/>
                  <a:pt x="15875" y="59267"/>
                  <a:pt x="19050" y="60325"/>
                </a:cubicBezTo>
                <a:cubicBezTo>
                  <a:pt x="22225" y="63500"/>
                  <a:pt x="26084" y="66114"/>
                  <a:pt x="28575" y="69850"/>
                </a:cubicBezTo>
                <a:cubicBezTo>
                  <a:pt x="30431" y="72635"/>
                  <a:pt x="30253" y="76382"/>
                  <a:pt x="31750" y="79375"/>
                </a:cubicBezTo>
                <a:cubicBezTo>
                  <a:pt x="33457" y="82788"/>
                  <a:pt x="35983" y="85725"/>
                  <a:pt x="38100" y="88900"/>
                </a:cubicBezTo>
                <a:cubicBezTo>
                  <a:pt x="31173" y="109682"/>
                  <a:pt x="40794" y="89285"/>
                  <a:pt x="25400" y="101600"/>
                </a:cubicBezTo>
                <a:cubicBezTo>
                  <a:pt x="22420" y="103984"/>
                  <a:pt x="21167" y="107950"/>
                  <a:pt x="19050" y="111125"/>
                </a:cubicBezTo>
                <a:cubicBezTo>
                  <a:pt x="30544" y="118788"/>
                  <a:pt x="25162" y="115768"/>
                  <a:pt x="34925" y="120650"/>
                </a:cubicBezTo>
                <a:lnTo>
                  <a:pt x="3175" y="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441825" y="2171278"/>
            <a:ext cx="38100" cy="120650"/>
          </a:xfrm>
          <a:custGeom>
            <a:avLst/>
            <a:gdLst>
              <a:gd name="connsiteX0" fmla="*/ 3175 w 38100"/>
              <a:gd name="connsiteY0" fmla="*/ 0 h 120650"/>
              <a:gd name="connsiteX1" fmla="*/ 3175 w 38100"/>
              <a:gd name="connsiteY1" fmla="*/ 0 h 120650"/>
              <a:gd name="connsiteX2" fmla="*/ 3175 w 38100"/>
              <a:gd name="connsiteY2" fmla="*/ 47625 h 120650"/>
              <a:gd name="connsiteX3" fmla="*/ 9525 w 38100"/>
              <a:gd name="connsiteY3" fmla="*/ 57150 h 120650"/>
              <a:gd name="connsiteX4" fmla="*/ 19050 w 38100"/>
              <a:gd name="connsiteY4" fmla="*/ 60325 h 120650"/>
              <a:gd name="connsiteX5" fmla="*/ 28575 w 38100"/>
              <a:gd name="connsiteY5" fmla="*/ 69850 h 120650"/>
              <a:gd name="connsiteX6" fmla="*/ 31750 w 38100"/>
              <a:gd name="connsiteY6" fmla="*/ 79375 h 120650"/>
              <a:gd name="connsiteX7" fmla="*/ 38100 w 38100"/>
              <a:gd name="connsiteY7" fmla="*/ 88900 h 120650"/>
              <a:gd name="connsiteX8" fmla="*/ 25400 w 38100"/>
              <a:gd name="connsiteY8" fmla="*/ 101600 h 120650"/>
              <a:gd name="connsiteX9" fmla="*/ 19050 w 38100"/>
              <a:gd name="connsiteY9" fmla="*/ 111125 h 120650"/>
              <a:gd name="connsiteX10" fmla="*/ 34925 w 38100"/>
              <a:gd name="connsiteY10" fmla="*/ 120650 h 120650"/>
              <a:gd name="connsiteX11" fmla="*/ 3175 w 38100"/>
              <a:gd name="connsiteY11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00" h="120650">
                <a:moveTo>
                  <a:pt x="3175" y="0"/>
                </a:moveTo>
                <a:lnTo>
                  <a:pt x="3175" y="0"/>
                </a:lnTo>
                <a:cubicBezTo>
                  <a:pt x="1057" y="19061"/>
                  <a:pt x="-2763" y="29810"/>
                  <a:pt x="3175" y="47625"/>
                </a:cubicBezTo>
                <a:cubicBezTo>
                  <a:pt x="4382" y="51245"/>
                  <a:pt x="6545" y="54766"/>
                  <a:pt x="9525" y="57150"/>
                </a:cubicBezTo>
                <a:cubicBezTo>
                  <a:pt x="12138" y="59241"/>
                  <a:pt x="15875" y="59267"/>
                  <a:pt x="19050" y="60325"/>
                </a:cubicBezTo>
                <a:cubicBezTo>
                  <a:pt x="22225" y="63500"/>
                  <a:pt x="26084" y="66114"/>
                  <a:pt x="28575" y="69850"/>
                </a:cubicBezTo>
                <a:cubicBezTo>
                  <a:pt x="30431" y="72635"/>
                  <a:pt x="30253" y="76382"/>
                  <a:pt x="31750" y="79375"/>
                </a:cubicBezTo>
                <a:cubicBezTo>
                  <a:pt x="33457" y="82788"/>
                  <a:pt x="35983" y="85725"/>
                  <a:pt x="38100" y="88900"/>
                </a:cubicBezTo>
                <a:cubicBezTo>
                  <a:pt x="31173" y="109682"/>
                  <a:pt x="40794" y="89285"/>
                  <a:pt x="25400" y="101600"/>
                </a:cubicBezTo>
                <a:cubicBezTo>
                  <a:pt x="22420" y="103984"/>
                  <a:pt x="21167" y="107950"/>
                  <a:pt x="19050" y="111125"/>
                </a:cubicBezTo>
                <a:cubicBezTo>
                  <a:pt x="30544" y="118788"/>
                  <a:pt x="25162" y="115768"/>
                  <a:pt x="34925" y="120650"/>
                </a:cubicBezTo>
                <a:lnTo>
                  <a:pt x="3175" y="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952875" y="3666703"/>
            <a:ext cx="38100" cy="120650"/>
          </a:xfrm>
          <a:custGeom>
            <a:avLst/>
            <a:gdLst>
              <a:gd name="connsiteX0" fmla="*/ 3175 w 38100"/>
              <a:gd name="connsiteY0" fmla="*/ 0 h 120650"/>
              <a:gd name="connsiteX1" fmla="*/ 3175 w 38100"/>
              <a:gd name="connsiteY1" fmla="*/ 0 h 120650"/>
              <a:gd name="connsiteX2" fmla="*/ 3175 w 38100"/>
              <a:gd name="connsiteY2" fmla="*/ 47625 h 120650"/>
              <a:gd name="connsiteX3" fmla="*/ 9525 w 38100"/>
              <a:gd name="connsiteY3" fmla="*/ 57150 h 120650"/>
              <a:gd name="connsiteX4" fmla="*/ 19050 w 38100"/>
              <a:gd name="connsiteY4" fmla="*/ 60325 h 120650"/>
              <a:gd name="connsiteX5" fmla="*/ 28575 w 38100"/>
              <a:gd name="connsiteY5" fmla="*/ 69850 h 120650"/>
              <a:gd name="connsiteX6" fmla="*/ 31750 w 38100"/>
              <a:gd name="connsiteY6" fmla="*/ 79375 h 120650"/>
              <a:gd name="connsiteX7" fmla="*/ 38100 w 38100"/>
              <a:gd name="connsiteY7" fmla="*/ 88900 h 120650"/>
              <a:gd name="connsiteX8" fmla="*/ 25400 w 38100"/>
              <a:gd name="connsiteY8" fmla="*/ 101600 h 120650"/>
              <a:gd name="connsiteX9" fmla="*/ 19050 w 38100"/>
              <a:gd name="connsiteY9" fmla="*/ 111125 h 120650"/>
              <a:gd name="connsiteX10" fmla="*/ 34925 w 38100"/>
              <a:gd name="connsiteY10" fmla="*/ 120650 h 120650"/>
              <a:gd name="connsiteX11" fmla="*/ 3175 w 38100"/>
              <a:gd name="connsiteY11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00" h="120650">
                <a:moveTo>
                  <a:pt x="3175" y="0"/>
                </a:moveTo>
                <a:lnTo>
                  <a:pt x="3175" y="0"/>
                </a:lnTo>
                <a:cubicBezTo>
                  <a:pt x="1057" y="19061"/>
                  <a:pt x="-2763" y="29810"/>
                  <a:pt x="3175" y="47625"/>
                </a:cubicBezTo>
                <a:cubicBezTo>
                  <a:pt x="4382" y="51245"/>
                  <a:pt x="6545" y="54766"/>
                  <a:pt x="9525" y="57150"/>
                </a:cubicBezTo>
                <a:cubicBezTo>
                  <a:pt x="12138" y="59241"/>
                  <a:pt x="15875" y="59267"/>
                  <a:pt x="19050" y="60325"/>
                </a:cubicBezTo>
                <a:cubicBezTo>
                  <a:pt x="22225" y="63500"/>
                  <a:pt x="26084" y="66114"/>
                  <a:pt x="28575" y="69850"/>
                </a:cubicBezTo>
                <a:cubicBezTo>
                  <a:pt x="30431" y="72635"/>
                  <a:pt x="30253" y="76382"/>
                  <a:pt x="31750" y="79375"/>
                </a:cubicBezTo>
                <a:cubicBezTo>
                  <a:pt x="33457" y="82788"/>
                  <a:pt x="35983" y="85725"/>
                  <a:pt x="38100" y="88900"/>
                </a:cubicBezTo>
                <a:cubicBezTo>
                  <a:pt x="31173" y="109682"/>
                  <a:pt x="40794" y="89285"/>
                  <a:pt x="25400" y="101600"/>
                </a:cubicBezTo>
                <a:cubicBezTo>
                  <a:pt x="22420" y="103984"/>
                  <a:pt x="21167" y="107950"/>
                  <a:pt x="19050" y="111125"/>
                </a:cubicBezTo>
                <a:cubicBezTo>
                  <a:pt x="30544" y="118788"/>
                  <a:pt x="25162" y="115768"/>
                  <a:pt x="34925" y="120650"/>
                </a:cubicBezTo>
                <a:lnTo>
                  <a:pt x="3175" y="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8689975" y="2921000"/>
            <a:ext cx="285750" cy="307975"/>
          </a:xfrm>
          <a:custGeom>
            <a:avLst/>
            <a:gdLst>
              <a:gd name="connsiteX0" fmla="*/ 184150 w 285750"/>
              <a:gd name="connsiteY0" fmla="*/ 187325 h 307975"/>
              <a:gd name="connsiteX1" fmla="*/ 225425 w 285750"/>
              <a:gd name="connsiteY1" fmla="*/ 222250 h 307975"/>
              <a:gd name="connsiteX2" fmla="*/ 247650 w 285750"/>
              <a:gd name="connsiteY2" fmla="*/ 307975 h 307975"/>
              <a:gd name="connsiteX3" fmla="*/ 276225 w 285750"/>
              <a:gd name="connsiteY3" fmla="*/ 285750 h 307975"/>
              <a:gd name="connsiteX4" fmla="*/ 285750 w 285750"/>
              <a:gd name="connsiteY4" fmla="*/ 212725 h 307975"/>
              <a:gd name="connsiteX5" fmla="*/ 250825 w 285750"/>
              <a:gd name="connsiteY5" fmla="*/ 146050 h 307975"/>
              <a:gd name="connsiteX6" fmla="*/ 215900 w 285750"/>
              <a:gd name="connsiteY6" fmla="*/ 146050 h 307975"/>
              <a:gd name="connsiteX7" fmla="*/ 127000 w 285750"/>
              <a:gd name="connsiteY7" fmla="*/ 171450 h 307975"/>
              <a:gd name="connsiteX8" fmla="*/ 57150 w 285750"/>
              <a:gd name="connsiteY8" fmla="*/ 190500 h 307975"/>
              <a:gd name="connsiteX9" fmla="*/ 31750 w 285750"/>
              <a:gd name="connsiteY9" fmla="*/ 168275 h 307975"/>
              <a:gd name="connsiteX10" fmla="*/ 66675 w 285750"/>
              <a:gd name="connsiteY10" fmla="*/ 12700 h 307975"/>
              <a:gd name="connsiteX11" fmla="*/ 57150 w 285750"/>
              <a:gd name="connsiteY11" fmla="*/ 6350 h 307975"/>
              <a:gd name="connsiteX12" fmla="*/ 6350 w 285750"/>
              <a:gd name="connsiteY12" fmla="*/ 57150 h 307975"/>
              <a:gd name="connsiteX13" fmla="*/ 0 w 285750"/>
              <a:gd name="connsiteY13" fmla="*/ 82550 h 307975"/>
              <a:gd name="connsiteX14" fmla="*/ 63500 w 285750"/>
              <a:gd name="connsiteY14" fmla="*/ 44450 h 307975"/>
              <a:gd name="connsiteX15" fmla="*/ 66675 w 285750"/>
              <a:gd name="connsiteY15" fmla="*/ 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750" h="307975">
                <a:moveTo>
                  <a:pt x="184150" y="187325"/>
                </a:moveTo>
                <a:lnTo>
                  <a:pt x="225425" y="222250"/>
                </a:lnTo>
                <a:lnTo>
                  <a:pt x="247650" y="307975"/>
                </a:lnTo>
                <a:lnTo>
                  <a:pt x="276225" y="285750"/>
                </a:lnTo>
                <a:lnTo>
                  <a:pt x="285750" y="212725"/>
                </a:lnTo>
                <a:lnTo>
                  <a:pt x="250825" y="146050"/>
                </a:lnTo>
                <a:lnTo>
                  <a:pt x="215900" y="146050"/>
                </a:lnTo>
                <a:lnTo>
                  <a:pt x="127000" y="171450"/>
                </a:lnTo>
                <a:lnTo>
                  <a:pt x="57150" y="190500"/>
                </a:lnTo>
                <a:lnTo>
                  <a:pt x="31750" y="168275"/>
                </a:lnTo>
                <a:lnTo>
                  <a:pt x="66675" y="12700"/>
                </a:lnTo>
                <a:lnTo>
                  <a:pt x="57150" y="6350"/>
                </a:lnTo>
                <a:lnTo>
                  <a:pt x="6350" y="57150"/>
                </a:lnTo>
                <a:lnTo>
                  <a:pt x="0" y="82550"/>
                </a:lnTo>
                <a:lnTo>
                  <a:pt x="63500" y="44450"/>
                </a:lnTo>
                <a:lnTo>
                  <a:pt x="66675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8279056" y="3081338"/>
            <a:ext cx="478914" cy="545534"/>
          </a:xfrm>
          <a:custGeom>
            <a:avLst/>
            <a:gdLst>
              <a:gd name="connsiteX0" fmla="*/ 414888 w 478914"/>
              <a:gd name="connsiteY0" fmla="*/ 0 h 545534"/>
              <a:gd name="connsiteX1" fmla="*/ 350594 w 478914"/>
              <a:gd name="connsiteY1" fmla="*/ 190500 h 545534"/>
              <a:gd name="connsiteX2" fmla="*/ 448225 w 478914"/>
              <a:gd name="connsiteY2" fmla="*/ 126206 h 545534"/>
              <a:gd name="connsiteX3" fmla="*/ 476800 w 478914"/>
              <a:gd name="connsiteY3" fmla="*/ 140493 h 545534"/>
              <a:gd name="connsiteX4" fmla="*/ 400600 w 478914"/>
              <a:gd name="connsiteY4" fmla="*/ 328612 h 545534"/>
              <a:gd name="connsiteX5" fmla="*/ 395838 w 478914"/>
              <a:gd name="connsiteY5" fmla="*/ 359568 h 545534"/>
              <a:gd name="connsiteX6" fmla="*/ 419650 w 478914"/>
              <a:gd name="connsiteY6" fmla="*/ 359568 h 545534"/>
              <a:gd name="connsiteX7" fmla="*/ 464894 w 478914"/>
              <a:gd name="connsiteY7" fmla="*/ 340518 h 545534"/>
              <a:gd name="connsiteX8" fmla="*/ 324400 w 478914"/>
              <a:gd name="connsiteY8" fmla="*/ 545306 h 545534"/>
              <a:gd name="connsiteX9" fmla="*/ 379169 w 478914"/>
              <a:gd name="connsiteY9" fmla="*/ 295275 h 545534"/>
              <a:gd name="connsiteX10" fmla="*/ 222007 w 478914"/>
              <a:gd name="connsiteY10" fmla="*/ 481012 h 545534"/>
              <a:gd name="connsiteX11" fmla="*/ 281538 w 478914"/>
              <a:gd name="connsiteY11" fmla="*/ 342900 h 545534"/>
              <a:gd name="connsiteX12" fmla="*/ 162475 w 478914"/>
              <a:gd name="connsiteY12" fmla="*/ 478631 h 545534"/>
              <a:gd name="connsiteX13" fmla="*/ 267250 w 478914"/>
              <a:gd name="connsiteY13" fmla="*/ 238125 h 545534"/>
              <a:gd name="connsiteX14" fmla="*/ 243438 w 478914"/>
              <a:gd name="connsiteY14" fmla="*/ 247650 h 545534"/>
              <a:gd name="connsiteX15" fmla="*/ 102944 w 478914"/>
              <a:gd name="connsiteY15" fmla="*/ 419100 h 545534"/>
              <a:gd name="connsiteX16" fmla="*/ 148188 w 478914"/>
              <a:gd name="connsiteY16" fmla="*/ 316706 h 545534"/>
              <a:gd name="connsiteX17" fmla="*/ 114850 w 478914"/>
              <a:gd name="connsiteY17" fmla="*/ 269081 h 545534"/>
              <a:gd name="connsiteX18" fmla="*/ 60082 w 478914"/>
              <a:gd name="connsiteY18" fmla="*/ 285750 h 545534"/>
              <a:gd name="connsiteX19" fmla="*/ 36269 w 478914"/>
              <a:gd name="connsiteY19" fmla="*/ 342900 h 545534"/>
              <a:gd name="connsiteX20" fmla="*/ 5313 w 478914"/>
              <a:gd name="connsiteY20" fmla="*/ 383381 h 545534"/>
              <a:gd name="connsiteX21" fmla="*/ 5313 w 478914"/>
              <a:gd name="connsiteY21" fmla="*/ 328612 h 545534"/>
              <a:gd name="connsiteX22" fmla="*/ 38650 w 478914"/>
              <a:gd name="connsiteY22" fmla="*/ 223837 h 545534"/>
              <a:gd name="connsiteX23" fmla="*/ 550 w 478914"/>
              <a:gd name="connsiteY23" fmla="*/ 254793 h 545534"/>
              <a:gd name="connsiteX24" fmla="*/ 19600 w 478914"/>
              <a:gd name="connsiteY24" fmla="*/ 257175 h 5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8914" h="545534">
                <a:moveTo>
                  <a:pt x="414888" y="0"/>
                </a:moveTo>
                <a:cubicBezTo>
                  <a:pt x="379963" y="84733"/>
                  <a:pt x="345038" y="169466"/>
                  <a:pt x="350594" y="190500"/>
                </a:cubicBezTo>
                <a:cubicBezTo>
                  <a:pt x="356150" y="211534"/>
                  <a:pt x="427191" y="134540"/>
                  <a:pt x="448225" y="126206"/>
                </a:cubicBezTo>
                <a:cubicBezTo>
                  <a:pt x="469259" y="117872"/>
                  <a:pt x="484737" y="106759"/>
                  <a:pt x="476800" y="140493"/>
                </a:cubicBezTo>
                <a:cubicBezTo>
                  <a:pt x="468863" y="174227"/>
                  <a:pt x="414094" y="292100"/>
                  <a:pt x="400600" y="328612"/>
                </a:cubicBezTo>
                <a:cubicBezTo>
                  <a:pt x="387106" y="365125"/>
                  <a:pt x="392663" y="354409"/>
                  <a:pt x="395838" y="359568"/>
                </a:cubicBezTo>
                <a:cubicBezTo>
                  <a:pt x="399013" y="364727"/>
                  <a:pt x="408141" y="362743"/>
                  <a:pt x="419650" y="359568"/>
                </a:cubicBezTo>
                <a:cubicBezTo>
                  <a:pt x="431159" y="356393"/>
                  <a:pt x="480769" y="309562"/>
                  <a:pt x="464894" y="340518"/>
                </a:cubicBezTo>
                <a:cubicBezTo>
                  <a:pt x="449019" y="371474"/>
                  <a:pt x="338687" y="552846"/>
                  <a:pt x="324400" y="545306"/>
                </a:cubicBezTo>
                <a:cubicBezTo>
                  <a:pt x="310113" y="537766"/>
                  <a:pt x="396234" y="305991"/>
                  <a:pt x="379169" y="295275"/>
                </a:cubicBezTo>
                <a:cubicBezTo>
                  <a:pt x="362104" y="284559"/>
                  <a:pt x="238279" y="473075"/>
                  <a:pt x="222007" y="481012"/>
                </a:cubicBezTo>
                <a:cubicBezTo>
                  <a:pt x="205735" y="488950"/>
                  <a:pt x="291460" y="343297"/>
                  <a:pt x="281538" y="342900"/>
                </a:cubicBezTo>
                <a:cubicBezTo>
                  <a:pt x="271616" y="342503"/>
                  <a:pt x="164856" y="496093"/>
                  <a:pt x="162475" y="478631"/>
                </a:cubicBezTo>
                <a:cubicBezTo>
                  <a:pt x="160094" y="461169"/>
                  <a:pt x="253756" y="276622"/>
                  <a:pt x="267250" y="238125"/>
                </a:cubicBezTo>
                <a:cubicBezTo>
                  <a:pt x="280744" y="199628"/>
                  <a:pt x="270822" y="217488"/>
                  <a:pt x="243438" y="247650"/>
                </a:cubicBezTo>
                <a:cubicBezTo>
                  <a:pt x="216054" y="277813"/>
                  <a:pt x="118819" y="407591"/>
                  <a:pt x="102944" y="419100"/>
                </a:cubicBezTo>
                <a:cubicBezTo>
                  <a:pt x="87069" y="430609"/>
                  <a:pt x="146204" y="341709"/>
                  <a:pt x="148188" y="316706"/>
                </a:cubicBezTo>
                <a:cubicBezTo>
                  <a:pt x="150172" y="291703"/>
                  <a:pt x="129534" y="274240"/>
                  <a:pt x="114850" y="269081"/>
                </a:cubicBezTo>
                <a:cubicBezTo>
                  <a:pt x="100166" y="263922"/>
                  <a:pt x="73179" y="273447"/>
                  <a:pt x="60082" y="285750"/>
                </a:cubicBezTo>
                <a:cubicBezTo>
                  <a:pt x="46985" y="298053"/>
                  <a:pt x="45397" y="326628"/>
                  <a:pt x="36269" y="342900"/>
                </a:cubicBezTo>
                <a:cubicBezTo>
                  <a:pt x="27141" y="359172"/>
                  <a:pt x="10472" y="385762"/>
                  <a:pt x="5313" y="383381"/>
                </a:cubicBezTo>
                <a:cubicBezTo>
                  <a:pt x="154" y="381000"/>
                  <a:pt x="-243" y="355202"/>
                  <a:pt x="5313" y="328612"/>
                </a:cubicBezTo>
                <a:cubicBezTo>
                  <a:pt x="10869" y="302022"/>
                  <a:pt x="39444" y="236140"/>
                  <a:pt x="38650" y="223837"/>
                </a:cubicBezTo>
                <a:cubicBezTo>
                  <a:pt x="37856" y="211534"/>
                  <a:pt x="3725" y="249237"/>
                  <a:pt x="550" y="254793"/>
                </a:cubicBezTo>
                <a:cubicBezTo>
                  <a:pt x="-2625" y="260349"/>
                  <a:pt x="8487" y="258762"/>
                  <a:pt x="19600" y="257175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5243513" y="4164806"/>
            <a:ext cx="42862" cy="28575"/>
          </a:xfrm>
          <a:custGeom>
            <a:avLst/>
            <a:gdLst>
              <a:gd name="connsiteX0" fmla="*/ 42862 w 42862"/>
              <a:gd name="connsiteY0" fmla="*/ 0 h 28575"/>
              <a:gd name="connsiteX1" fmla="*/ 42862 w 42862"/>
              <a:gd name="connsiteY1" fmla="*/ 0 h 28575"/>
              <a:gd name="connsiteX2" fmla="*/ 23812 w 42862"/>
              <a:gd name="connsiteY2" fmla="*/ 9525 h 28575"/>
              <a:gd name="connsiteX3" fmla="*/ 19050 w 42862"/>
              <a:gd name="connsiteY3" fmla="*/ 16669 h 28575"/>
              <a:gd name="connsiteX4" fmla="*/ 4762 w 42862"/>
              <a:gd name="connsiteY4" fmla="*/ 21432 h 28575"/>
              <a:gd name="connsiteX5" fmla="*/ 0 w 42862"/>
              <a:gd name="connsiteY5" fmla="*/ 28575 h 28575"/>
              <a:gd name="connsiteX6" fmla="*/ 42862 w 42862"/>
              <a:gd name="connsiteY6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62" h="28575">
                <a:moveTo>
                  <a:pt x="42862" y="0"/>
                </a:moveTo>
                <a:lnTo>
                  <a:pt x="42862" y="0"/>
                </a:lnTo>
                <a:cubicBezTo>
                  <a:pt x="36512" y="3175"/>
                  <a:pt x="29628" y="5454"/>
                  <a:pt x="23812" y="9525"/>
                </a:cubicBezTo>
                <a:cubicBezTo>
                  <a:pt x="21467" y="11166"/>
                  <a:pt x="21477" y="15152"/>
                  <a:pt x="19050" y="16669"/>
                </a:cubicBezTo>
                <a:cubicBezTo>
                  <a:pt x="14793" y="19330"/>
                  <a:pt x="4762" y="21432"/>
                  <a:pt x="4762" y="21432"/>
                </a:cubicBezTo>
                <a:lnTo>
                  <a:pt x="0" y="28575"/>
                </a:lnTo>
                <a:lnTo>
                  <a:pt x="42862" y="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143500" y="4376737"/>
            <a:ext cx="42862" cy="28575"/>
          </a:xfrm>
          <a:custGeom>
            <a:avLst/>
            <a:gdLst>
              <a:gd name="connsiteX0" fmla="*/ 42862 w 42862"/>
              <a:gd name="connsiteY0" fmla="*/ 0 h 28575"/>
              <a:gd name="connsiteX1" fmla="*/ 42862 w 42862"/>
              <a:gd name="connsiteY1" fmla="*/ 0 h 28575"/>
              <a:gd name="connsiteX2" fmla="*/ 23812 w 42862"/>
              <a:gd name="connsiteY2" fmla="*/ 9525 h 28575"/>
              <a:gd name="connsiteX3" fmla="*/ 19050 w 42862"/>
              <a:gd name="connsiteY3" fmla="*/ 16669 h 28575"/>
              <a:gd name="connsiteX4" fmla="*/ 4762 w 42862"/>
              <a:gd name="connsiteY4" fmla="*/ 21432 h 28575"/>
              <a:gd name="connsiteX5" fmla="*/ 0 w 42862"/>
              <a:gd name="connsiteY5" fmla="*/ 28575 h 28575"/>
              <a:gd name="connsiteX6" fmla="*/ 42862 w 42862"/>
              <a:gd name="connsiteY6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62" h="28575">
                <a:moveTo>
                  <a:pt x="42862" y="0"/>
                </a:moveTo>
                <a:lnTo>
                  <a:pt x="42862" y="0"/>
                </a:lnTo>
                <a:cubicBezTo>
                  <a:pt x="36512" y="3175"/>
                  <a:pt x="29628" y="5454"/>
                  <a:pt x="23812" y="9525"/>
                </a:cubicBezTo>
                <a:cubicBezTo>
                  <a:pt x="21467" y="11166"/>
                  <a:pt x="21477" y="15152"/>
                  <a:pt x="19050" y="16669"/>
                </a:cubicBezTo>
                <a:cubicBezTo>
                  <a:pt x="14793" y="19330"/>
                  <a:pt x="4762" y="21432"/>
                  <a:pt x="4762" y="21432"/>
                </a:cubicBezTo>
                <a:lnTo>
                  <a:pt x="0" y="28575"/>
                </a:lnTo>
                <a:lnTo>
                  <a:pt x="42862" y="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4867275" y="4872037"/>
            <a:ext cx="42862" cy="28575"/>
          </a:xfrm>
          <a:custGeom>
            <a:avLst/>
            <a:gdLst>
              <a:gd name="connsiteX0" fmla="*/ 42862 w 42862"/>
              <a:gd name="connsiteY0" fmla="*/ 0 h 28575"/>
              <a:gd name="connsiteX1" fmla="*/ 42862 w 42862"/>
              <a:gd name="connsiteY1" fmla="*/ 0 h 28575"/>
              <a:gd name="connsiteX2" fmla="*/ 23812 w 42862"/>
              <a:gd name="connsiteY2" fmla="*/ 9525 h 28575"/>
              <a:gd name="connsiteX3" fmla="*/ 19050 w 42862"/>
              <a:gd name="connsiteY3" fmla="*/ 16669 h 28575"/>
              <a:gd name="connsiteX4" fmla="*/ 4762 w 42862"/>
              <a:gd name="connsiteY4" fmla="*/ 21432 h 28575"/>
              <a:gd name="connsiteX5" fmla="*/ 0 w 42862"/>
              <a:gd name="connsiteY5" fmla="*/ 28575 h 28575"/>
              <a:gd name="connsiteX6" fmla="*/ 42862 w 42862"/>
              <a:gd name="connsiteY6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62" h="28575">
                <a:moveTo>
                  <a:pt x="42862" y="0"/>
                </a:moveTo>
                <a:lnTo>
                  <a:pt x="42862" y="0"/>
                </a:lnTo>
                <a:cubicBezTo>
                  <a:pt x="36512" y="3175"/>
                  <a:pt x="29628" y="5454"/>
                  <a:pt x="23812" y="9525"/>
                </a:cubicBezTo>
                <a:cubicBezTo>
                  <a:pt x="21467" y="11166"/>
                  <a:pt x="21477" y="15152"/>
                  <a:pt x="19050" y="16669"/>
                </a:cubicBezTo>
                <a:cubicBezTo>
                  <a:pt x="14793" y="19330"/>
                  <a:pt x="4762" y="21432"/>
                  <a:pt x="4762" y="21432"/>
                </a:cubicBezTo>
                <a:lnTo>
                  <a:pt x="0" y="28575"/>
                </a:lnTo>
                <a:lnTo>
                  <a:pt x="42862" y="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8264525" y="4029075"/>
            <a:ext cx="444500" cy="412750"/>
          </a:xfrm>
          <a:custGeom>
            <a:avLst/>
            <a:gdLst>
              <a:gd name="connsiteX0" fmla="*/ 444500 w 444500"/>
              <a:gd name="connsiteY0" fmla="*/ 123825 h 412750"/>
              <a:gd name="connsiteX1" fmla="*/ 336550 w 444500"/>
              <a:gd name="connsiteY1" fmla="*/ 307975 h 412750"/>
              <a:gd name="connsiteX2" fmla="*/ 282575 w 444500"/>
              <a:gd name="connsiteY2" fmla="*/ 361950 h 412750"/>
              <a:gd name="connsiteX3" fmla="*/ 254000 w 444500"/>
              <a:gd name="connsiteY3" fmla="*/ 412750 h 412750"/>
              <a:gd name="connsiteX4" fmla="*/ 184150 w 444500"/>
              <a:gd name="connsiteY4" fmla="*/ 374650 h 412750"/>
              <a:gd name="connsiteX5" fmla="*/ 168275 w 444500"/>
              <a:gd name="connsiteY5" fmla="*/ 285750 h 412750"/>
              <a:gd name="connsiteX6" fmla="*/ 139700 w 444500"/>
              <a:gd name="connsiteY6" fmla="*/ 200025 h 412750"/>
              <a:gd name="connsiteX7" fmla="*/ 98425 w 444500"/>
              <a:gd name="connsiteY7" fmla="*/ 212725 h 412750"/>
              <a:gd name="connsiteX8" fmla="*/ 28575 w 444500"/>
              <a:gd name="connsiteY8" fmla="*/ 333375 h 412750"/>
              <a:gd name="connsiteX9" fmla="*/ 0 w 444500"/>
              <a:gd name="connsiteY9" fmla="*/ 361950 h 412750"/>
              <a:gd name="connsiteX10" fmla="*/ 6350 w 444500"/>
              <a:gd name="connsiteY10" fmla="*/ 244475 h 412750"/>
              <a:gd name="connsiteX11" fmla="*/ 85725 w 444500"/>
              <a:gd name="connsiteY11" fmla="*/ 165100 h 412750"/>
              <a:gd name="connsiteX12" fmla="*/ 120650 w 444500"/>
              <a:gd name="connsiteY12" fmla="*/ 146050 h 412750"/>
              <a:gd name="connsiteX13" fmla="*/ 174625 w 444500"/>
              <a:gd name="connsiteY13" fmla="*/ 133350 h 412750"/>
              <a:gd name="connsiteX14" fmla="*/ 215900 w 444500"/>
              <a:gd name="connsiteY14" fmla="*/ 98425 h 412750"/>
              <a:gd name="connsiteX15" fmla="*/ 285750 w 444500"/>
              <a:gd name="connsiteY15" fmla="*/ 22225 h 412750"/>
              <a:gd name="connsiteX16" fmla="*/ 298450 w 444500"/>
              <a:gd name="connsiteY16" fmla="*/ 0 h 412750"/>
              <a:gd name="connsiteX17" fmla="*/ 311150 w 444500"/>
              <a:gd name="connsiteY17" fmla="*/ 95250 h 412750"/>
              <a:gd name="connsiteX18" fmla="*/ 254000 w 444500"/>
              <a:gd name="connsiteY18" fmla="*/ 212725 h 412750"/>
              <a:gd name="connsiteX19" fmla="*/ 215900 w 444500"/>
              <a:gd name="connsiteY19" fmla="*/ 260350 h 412750"/>
              <a:gd name="connsiteX20" fmla="*/ 247650 w 444500"/>
              <a:gd name="connsiteY20" fmla="*/ 101600 h 412750"/>
              <a:gd name="connsiteX21" fmla="*/ 184150 w 444500"/>
              <a:gd name="connsiteY21" fmla="*/ 212725 h 412750"/>
              <a:gd name="connsiteX22" fmla="*/ 190500 w 444500"/>
              <a:gd name="connsiteY22" fmla="*/ 279400 h 412750"/>
              <a:gd name="connsiteX23" fmla="*/ 107950 w 444500"/>
              <a:gd name="connsiteY23" fmla="*/ 349250 h 412750"/>
              <a:gd name="connsiteX24" fmla="*/ 66675 w 444500"/>
              <a:gd name="connsiteY24" fmla="*/ 387350 h 412750"/>
              <a:gd name="connsiteX25" fmla="*/ 149225 w 444500"/>
              <a:gd name="connsiteY25" fmla="*/ 288925 h 412750"/>
              <a:gd name="connsiteX26" fmla="*/ 200025 w 444500"/>
              <a:gd name="connsiteY26" fmla="*/ 263525 h 412750"/>
              <a:gd name="connsiteX27" fmla="*/ 225425 w 444500"/>
              <a:gd name="connsiteY27" fmla="*/ 273050 h 412750"/>
              <a:gd name="connsiteX28" fmla="*/ 193675 w 444500"/>
              <a:gd name="connsiteY28" fmla="*/ 346075 h 412750"/>
              <a:gd name="connsiteX29" fmla="*/ 327025 w 444500"/>
              <a:gd name="connsiteY29" fmla="*/ 130175 h 412750"/>
              <a:gd name="connsiteX30" fmla="*/ 298450 w 444500"/>
              <a:gd name="connsiteY30" fmla="*/ 333375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4500" h="412750">
                <a:moveTo>
                  <a:pt x="444500" y="123825"/>
                </a:moveTo>
                <a:lnTo>
                  <a:pt x="336550" y="307975"/>
                </a:lnTo>
                <a:lnTo>
                  <a:pt x="282575" y="361950"/>
                </a:lnTo>
                <a:lnTo>
                  <a:pt x="254000" y="412750"/>
                </a:lnTo>
                <a:lnTo>
                  <a:pt x="184150" y="374650"/>
                </a:lnTo>
                <a:lnTo>
                  <a:pt x="168275" y="285750"/>
                </a:lnTo>
                <a:lnTo>
                  <a:pt x="139700" y="200025"/>
                </a:lnTo>
                <a:lnTo>
                  <a:pt x="98425" y="212725"/>
                </a:lnTo>
                <a:lnTo>
                  <a:pt x="28575" y="333375"/>
                </a:lnTo>
                <a:lnTo>
                  <a:pt x="0" y="361950"/>
                </a:lnTo>
                <a:lnTo>
                  <a:pt x="6350" y="244475"/>
                </a:lnTo>
                <a:lnTo>
                  <a:pt x="85725" y="165100"/>
                </a:lnTo>
                <a:lnTo>
                  <a:pt x="120650" y="146050"/>
                </a:lnTo>
                <a:lnTo>
                  <a:pt x="174625" y="133350"/>
                </a:lnTo>
                <a:lnTo>
                  <a:pt x="215900" y="98425"/>
                </a:lnTo>
                <a:lnTo>
                  <a:pt x="285750" y="22225"/>
                </a:lnTo>
                <a:lnTo>
                  <a:pt x="298450" y="0"/>
                </a:lnTo>
                <a:lnTo>
                  <a:pt x="311150" y="95250"/>
                </a:lnTo>
                <a:lnTo>
                  <a:pt x="254000" y="212725"/>
                </a:lnTo>
                <a:lnTo>
                  <a:pt x="215900" y="260350"/>
                </a:lnTo>
                <a:lnTo>
                  <a:pt x="247650" y="101600"/>
                </a:lnTo>
                <a:lnTo>
                  <a:pt x="184150" y="212725"/>
                </a:lnTo>
                <a:lnTo>
                  <a:pt x="190500" y="279400"/>
                </a:lnTo>
                <a:lnTo>
                  <a:pt x="107950" y="349250"/>
                </a:lnTo>
                <a:lnTo>
                  <a:pt x="66675" y="387350"/>
                </a:lnTo>
                <a:lnTo>
                  <a:pt x="149225" y="288925"/>
                </a:lnTo>
                <a:lnTo>
                  <a:pt x="200025" y="263525"/>
                </a:lnTo>
                <a:lnTo>
                  <a:pt x="225425" y="273050"/>
                </a:lnTo>
                <a:lnTo>
                  <a:pt x="193675" y="346075"/>
                </a:lnTo>
                <a:lnTo>
                  <a:pt x="327025" y="130175"/>
                </a:lnTo>
                <a:lnTo>
                  <a:pt x="298450" y="333375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624293" y="0"/>
            <a:ext cx="3889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Администрация Петрозаводского городского округа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2355056" y="3505200"/>
            <a:ext cx="785813" cy="719138"/>
          </a:xfrm>
          <a:custGeom>
            <a:avLst/>
            <a:gdLst>
              <a:gd name="connsiteX0" fmla="*/ 457200 w 785813"/>
              <a:gd name="connsiteY0" fmla="*/ 504825 h 719138"/>
              <a:gd name="connsiteX1" fmla="*/ 561975 w 785813"/>
              <a:gd name="connsiteY1" fmla="*/ 40481 h 719138"/>
              <a:gd name="connsiteX2" fmla="*/ 528638 w 785813"/>
              <a:gd name="connsiteY2" fmla="*/ 64294 h 719138"/>
              <a:gd name="connsiteX3" fmla="*/ 352425 w 785813"/>
              <a:gd name="connsiteY3" fmla="*/ 414338 h 719138"/>
              <a:gd name="connsiteX4" fmla="*/ 309563 w 785813"/>
              <a:gd name="connsiteY4" fmla="*/ 411956 h 719138"/>
              <a:gd name="connsiteX5" fmla="*/ 273844 w 785813"/>
              <a:gd name="connsiteY5" fmla="*/ 316706 h 719138"/>
              <a:gd name="connsiteX6" fmla="*/ 259557 w 785813"/>
              <a:gd name="connsiteY6" fmla="*/ 171450 h 719138"/>
              <a:gd name="connsiteX7" fmla="*/ 242888 w 785813"/>
              <a:gd name="connsiteY7" fmla="*/ 142875 h 719138"/>
              <a:gd name="connsiteX8" fmla="*/ 228600 w 785813"/>
              <a:gd name="connsiteY8" fmla="*/ 140494 h 719138"/>
              <a:gd name="connsiteX9" fmla="*/ 200025 w 785813"/>
              <a:gd name="connsiteY9" fmla="*/ 161925 h 719138"/>
              <a:gd name="connsiteX10" fmla="*/ 0 w 785813"/>
              <a:gd name="connsiteY10" fmla="*/ 459581 h 719138"/>
              <a:gd name="connsiteX11" fmla="*/ 97632 w 785813"/>
              <a:gd name="connsiteY11" fmla="*/ 330994 h 719138"/>
              <a:gd name="connsiteX12" fmla="*/ 152400 w 785813"/>
              <a:gd name="connsiteY12" fmla="*/ 285750 h 719138"/>
              <a:gd name="connsiteX13" fmla="*/ 188119 w 785813"/>
              <a:gd name="connsiteY13" fmla="*/ 266700 h 719138"/>
              <a:gd name="connsiteX14" fmla="*/ 250032 w 785813"/>
              <a:gd name="connsiteY14" fmla="*/ 269081 h 719138"/>
              <a:gd name="connsiteX15" fmla="*/ 300038 w 785813"/>
              <a:gd name="connsiteY15" fmla="*/ 295275 h 719138"/>
              <a:gd name="connsiteX16" fmla="*/ 333375 w 785813"/>
              <a:gd name="connsiteY16" fmla="*/ 330994 h 719138"/>
              <a:gd name="connsiteX17" fmla="*/ 359569 w 785813"/>
              <a:gd name="connsiteY17" fmla="*/ 411956 h 719138"/>
              <a:gd name="connsiteX18" fmla="*/ 371475 w 785813"/>
              <a:gd name="connsiteY18" fmla="*/ 461963 h 719138"/>
              <a:gd name="connsiteX19" fmla="*/ 357188 w 785813"/>
              <a:gd name="connsiteY19" fmla="*/ 621506 h 719138"/>
              <a:gd name="connsiteX20" fmla="*/ 357188 w 785813"/>
              <a:gd name="connsiteY20" fmla="*/ 683419 h 719138"/>
              <a:gd name="connsiteX21" fmla="*/ 373857 w 785813"/>
              <a:gd name="connsiteY21" fmla="*/ 719138 h 719138"/>
              <a:gd name="connsiteX22" fmla="*/ 414338 w 785813"/>
              <a:gd name="connsiteY22" fmla="*/ 714375 h 719138"/>
              <a:gd name="connsiteX23" fmla="*/ 428625 w 785813"/>
              <a:gd name="connsiteY23" fmla="*/ 657225 h 719138"/>
              <a:gd name="connsiteX24" fmla="*/ 435769 w 785813"/>
              <a:gd name="connsiteY24" fmla="*/ 581025 h 719138"/>
              <a:gd name="connsiteX25" fmla="*/ 445294 w 785813"/>
              <a:gd name="connsiteY25" fmla="*/ 707231 h 719138"/>
              <a:gd name="connsiteX26" fmla="*/ 523875 w 785813"/>
              <a:gd name="connsiteY26" fmla="*/ 671513 h 719138"/>
              <a:gd name="connsiteX27" fmla="*/ 571500 w 785813"/>
              <a:gd name="connsiteY27" fmla="*/ 654844 h 719138"/>
              <a:gd name="connsiteX28" fmla="*/ 635794 w 785813"/>
              <a:gd name="connsiteY28" fmla="*/ 497681 h 719138"/>
              <a:gd name="connsiteX29" fmla="*/ 785813 w 785813"/>
              <a:gd name="connsiteY29" fmla="*/ 33338 h 719138"/>
              <a:gd name="connsiteX30" fmla="*/ 528638 w 785813"/>
              <a:gd name="connsiteY30" fmla="*/ 602456 h 719138"/>
              <a:gd name="connsiteX31" fmla="*/ 721519 w 785813"/>
              <a:gd name="connsiteY31" fmla="*/ 0 h 719138"/>
              <a:gd name="connsiteX32" fmla="*/ 504825 w 785813"/>
              <a:gd name="connsiteY32" fmla="*/ 416719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85813" h="719138">
                <a:moveTo>
                  <a:pt x="457200" y="504825"/>
                </a:moveTo>
                <a:lnTo>
                  <a:pt x="561975" y="40481"/>
                </a:lnTo>
                <a:lnTo>
                  <a:pt x="528638" y="64294"/>
                </a:lnTo>
                <a:lnTo>
                  <a:pt x="352425" y="414338"/>
                </a:lnTo>
                <a:lnTo>
                  <a:pt x="309563" y="411956"/>
                </a:lnTo>
                <a:lnTo>
                  <a:pt x="273844" y="316706"/>
                </a:lnTo>
                <a:lnTo>
                  <a:pt x="259557" y="171450"/>
                </a:lnTo>
                <a:lnTo>
                  <a:pt x="242888" y="142875"/>
                </a:lnTo>
                <a:lnTo>
                  <a:pt x="228600" y="140494"/>
                </a:lnTo>
                <a:lnTo>
                  <a:pt x="200025" y="161925"/>
                </a:lnTo>
                <a:lnTo>
                  <a:pt x="0" y="459581"/>
                </a:lnTo>
                <a:lnTo>
                  <a:pt x="97632" y="330994"/>
                </a:lnTo>
                <a:lnTo>
                  <a:pt x="152400" y="285750"/>
                </a:lnTo>
                <a:lnTo>
                  <a:pt x="188119" y="266700"/>
                </a:lnTo>
                <a:lnTo>
                  <a:pt x="250032" y="269081"/>
                </a:lnTo>
                <a:lnTo>
                  <a:pt x="300038" y="295275"/>
                </a:lnTo>
                <a:lnTo>
                  <a:pt x="333375" y="330994"/>
                </a:lnTo>
                <a:lnTo>
                  <a:pt x="359569" y="411956"/>
                </a:lnTo>
                <a:lnTo>
                  <a:pt x="371475" y="461963"/>
                </a:lnTo>
                <a:lnTo>
                  <a:pt x="357188" y="621506"/>
                </a:lnTo>
                <a:lnTo>
                  <a:pt x="357188" y="683419"/>
                </a:lnTo>
                <a:lnTo>
                  <a:pt x="373857" y="719138"/>
                </a:lnTo>
                <a:lnTo>
                  <a:pt x="414338" y="714375"/>
                </a:lnTo>
                <a:lnTo>
                  <a:pt x="428625" y="657225"/>
                </a:lnTo>
                <a:lnTo>
                  <a:pt x="435769" y="581025"/>
                </a:lnTo>
                <a:lnTo>
                  <a:pt x="445294" y="707231"/>
                </a:lnTo>
                <a:lnTo>
                  <a:pt x="523875" y="671513"/>
                </a:lnTo>
                <a:lnTo>
                  <a:pt x="571500" y="654844"/>
                </a:lnTo>
                <a:lnTo>
                  <a:pt x="635794" y="497681"/>
                </a:lnTo>
                <a:lnTo>
                  <a:pt x="785813" y="33338"/>
                </a:lnTo>
                <a:lnTo>
                  <a:pt x="528638" y="602456"/>
                </a:lnTo>
                <a:lnTo>
                  <a:pt x="721519" y="0"/>
                </a:lnTo>
                <a:lnTo>
                  <a:pt x="504825" y="416719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2202656" y="4152900"/>
            <a:ext cx="871538" cy="554831"/>
          </a:xfrm>
          <a:custGeom>
            <a:avLst/>
            <a:gdLst>
              <a:gd name="connsiteX0" fmla="*/ 762000 w 871538"/>
              <a:gd name="connsiteY0" fmla="*/ 0 h 554831"/>
              <a:gd name="connsiteX1" fmla="*/ 826294 w 871538"/>
              <a:gd name="connsiteY1" fmla="*/ 19050 h 554831"/>
              <a:gd name="connsiteX2" fmla="*/ 871538 w 871538"/>
              <a:gd name="connsiteY2" fmla="*/ 69056 h 554831"/>
              <a:gd name="connsiteX3" fmla="*/ 869157 w 871538"/>
              <a:gd name="connsiteY3" fmla="*/ 183356 h 554831"/>
              <a:gd name="connsiteX4" fmla="*/ 785813 w 871538"/>
              <a:gd name="connsiteY4" fmla="*/ 330994 h 554831"/>
              <a:gd name="connsiteX5" fmla="*/ 769144 w 871538"/>
              <a:gd name="connsiteY5" fmla="*/ 357188 h 554831"/>
              <a:gd name="connsiteX6" fmla="*/ 769144 w 871538"/>
              <a:gd name="connsiteY6" fmla="*/ 240506 h 554831"/>
              <a:gd name="connsiteX7" fmla="*/ 745332 w 871538"/>
              <a:gd name="connsiteY7" fmla="*/ 197644 h 554831"/>
              <a:gd name="connsiteX8" fmla="*/ 690563 w 871538"/>
              <a:gd name="connsiteY8" fmla="*/ 200025 h 554831"/>
              <a:gd name="connsiteX9" fmla="*/ 683419 w 871538"/>
              <a:gd name="connsiteY9" fmla="*/ 176213 h 554831"/>
              <a:gd name="connsiteX10" fmla="*/ 654844 w 871538"/>
              <a:gd name="connsiteY10" fmla="*/ 185738 h 554831"/>
              <a:gd name="connsiteX11" fmla="*/ 464344 w 871538"/>
              <a:gd name="connsiteY11" fmla="*/ 509588 h 554831"/>
              <a:gd name="connsiteX12" fmla="*/ 466725 w 871538"/>
              <a:gd name="connsiteY12" fmla="*/ 423863 h 554831"/>
              <a:gd name="connsiteX13" fmla="*/ 497682 w 871538"/>
              <a:gd name="connsiteY13" fmla="*/ 200025 h 554831"/>
              <a:gd name="connsiteX14" fmla="*/ 490538 w 871538"/>
              <a:gd name="connsiteY14" fmla="*/ 138113 h 554831"/>
              <a:gd name="connsiteX15" fmla="*/ 476250 w 871538"/>
              <a:gd name="connsiteY15" fmla="*/ 133350 h 554831"/>
              <a:gd name="connsiteX16" fmla="*/ 347663 w 871538"/>
              <a:gd name="connsiteY16" fmla="*/ 338138 h 554831"/>
              <a:gd name="connsiteX17" fmla="*/ 259557 w 871538"/>
              <a:gd name="connsiteY17" fmla="*/ 431006 h 554831"/>
              <a:gd name="connsiteX18" fmla="*/ 214313 w 871538"/>
              <a:gd name="connsiteY18" fmla="*/ 452438 h 554831"/>
              <a:gd name="connsiteX19" fmla="*/ 173832 w 871538"/>
              <a:gd name="connsiteY19" fmla="*/ 442913 h 554831"/>
              <a:gd name="connsiteX20" fmla="*/ 128588 w 871538"/>
              <a:gd name="connsiteY20" fmla="*/ 328613 h 554831"/>
              <a:gd name="connsiteX21" fmla="*/ 83344 w 871538"/>
              <a:gd name="connsiteY21" fmla="*/ 130969 h 554831"/>
              <a:gd name="connsiteX22" fmla="*/ 69057 w 871538"/>
              <a:gd name="connsiteY22" fmla="*/ 123825 h 554831"/>
              <a:gd name="connsiteX23" fmla="*/ 0 w 871538"/>
              <a:gd name="connsiteY23" fmla="*/ 319088 h 554831"/>
              <a:gd name="connsiteX24" fmla="*/ 11907 w 871538"/>
              <a:gd name="connsiteY24" fmla="*/ 366713 h 554831"/>
              <a:gd name="connsiteX25" fmla="*/ 47625 w 871538"/>
              <a:gd name="connsiteY25" fmla="*/ 378619 h 554831"/>
              <a:gd name="connsiteX26" fmla="*/ 109538 w 871538"/>
              <a:gd name="connsiteY26" fmla="*/ 352425 h 554831"/>
              <a:gd name="connsiteX27" fmla="*/ 171450 w 871538"/>
              <a:gd name="connsiteY27" fmla="*/ 328613 h 554831"/>
              <a:gd name="connsiteX28" fmla="*/ 269082 w 871538"/>
              <a:gd name="connsiteY28" fmla="*/ 323850 h 554831"/>
              <a:gd name="connsiteX29" fmla="*/ 369094 w 871538"/>
              <a:gd name="connsiteY29" fmla="*/ 364331 h 554831"/>
              <a:gd name="connsiteX30" fmla="*/ 438150 w 871538"/>
              <a:gd name="connsiteY30" fmla="*/ 421481 h 554831"/>
              <a:gd name="connsiteX31" fmla="*/ 438150 w 871538"/>
              <a:gd name="connsiteY31" fmla="*/ 509588 h 554831"/>
              <a:gd name="connsiteX32" fmla="*/ 457200 w 871538"/>
              <a:gd name="connsiteY32" fmla="*/ 547688 h 554831"/>
              <a:gd name="connsiteX33" fmla="*/ 488157 w 871538"/>
              <a:gd name="connsiteY33" fmla="*/ 554831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71538" h="554831">
                <a:moveTo>
                  <a:pt x="762000" y="0"/>
                </a:moveTo>
                <a:lnTo>
                  <a:pt x="826294" y="19050"/>
                </a:lnTo>
                <a:lnTo>
                  <a:pt x="871538" y="69056"/>
                </a:lnTo>
                <a:cubicBezTo>
                  <a:pt x="870744" y="107156"/>
                  <a:pt x="869951" y="145256"/>
                  <a:pt x="869157" y="183356"/>
                </a:cubicBezTo>
                <a:lnTo>
                  <a:pt x="785813" y="330994"/>
                </a:lnTo>
                <a:lnTo>
                  <a:pt x="769144" y="357188"/>
                </a:lnTo>
                <a:lnTo>
                  <a:pt x="769144" y="240506"/>
                </a:lnTo>
                <a:lnTo>
                  <a:pt x="745332" y="197644"/>
                </a:lnTo>
                <a:lnTo>
                  <a:pt x="690563" y="200025"/>
                </a:lnTo>
                <a:lnTo>
                  <a:pt x="683419" y="176213"/>
                </a:lnTo>
                <a:lnTo>
                  <a:pt x="654844" y="185738"/>
                </a:lnTo>
                <a:lnTo>
                  <a:pt x="464344" y="509588"/>
                </a:lnTo>
                <a:cubicBezTo>
                  <a:pt x="465138" y="481013"/>
                  <a:pt x="465931" y="452438"/>
                  <a:pt x="466725" y="423863"/>
                </a:cubicBezTo>
                <a:lnTo>
                  <a:pt x="497682" y="200025"/>
                </a:lnTo>
                <a:lnTo>
                  <a:pt x="490538" y="138113"/>
                </a:lnTo>
                <a:lnTo>
                  <a:pt x="476250" y="133350"/>
                </a:lnTo>
                <a:lnTo>
                  <a:pt x="347663" y="338138"/>
                </a:lnTo>
                <a:lnTo>
                  <a:pt x="259557" y="431006"/>
                </a:lnTo>
                <a:lnTo>
                  <a:pt x="214313" y="452438"/>
                </a:lnTo>
                <a:lnTo>
                  <a:pt x="173832" y="442913"/>
                </a:lnTo>
                <a:lnTo>
                  <a:pt x="128588" y="328613"/>
                </a:lnTo>
                <a:lnTo>
                  <a:pt x="83344" y="130969"/>
                </a:lnTo>
                <a:lnTo>
                  <a:pt x="69057" y="123825"/>
                </a:lnTo>
                <a:lnTo>
                  <a:pt x="0" y="319088"/>
                </a:lnTo>
                <a:lnTo>
                  <a:pt x="11907" y="366713"/>
                </a:lnTo>
                <a:lnTo>
                  <a:pt x="47625" y="378619"/>
                </a:lnTo>
                <a:lnTo>
                  <a:pt x="109538" y="352425"/>
                </a:lnTo>
                <a:lnTo>
                  <a:pt x="171450" y="328613"/>
                </a:lnTo>
                <a:lnTo>
                  <a:pt x="269082" y="323850"/>
                </a:lnTo>
                <a:lnTo>
                  <a:pt x="369094" y="364331"/>
                </a:lnTo>
                <a:lnTo>
                  <a:pt x="438150" y="421481"/>
                </a:lnTo>
                <a:lnTo>
                  <a:pt x="438150" y="509588"/>
                </a:lnTo>
                <a:lnTo>
                  <a:pt x="457200" y="547688"/>
                </a:lnTo>
                <a:lnTo>
                  <a:pt x="488157" y="554831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555206" y="4233863"/>
            <a:ext cx="469107" cy="440531"/>
          </a:xfrm>
          <a:custGeom>
            <a:avLst/>
            <a:gdLst>
              <a:gd name="connsiteX0" fmla="*/ 342900 w 469107"/>
              <a:gd name="connsiteY0" fmla="*/ 154781 h 440531"/>
              <a:gd name="connsiteX1" fmla="*/ 452438 w 469107"/>
              <a:gd name="connsiteY1" fmla="*/ 114300 h 440531"/>
              <a:gd name="connsiteX2" fmla="*/ 469107 w 469107"/>
              <a:gd name="connsiteY2" fmla="*/ 95250 h 440531"/>
              <a:gd name="connsiteX3" fmla="*/ 452438 w 469107"/>
              <a:gd name="connsiteY3" fmla="*/ 61912 h 440531"/>
              <a:gd name="connsiteX4" fmla="*/ 442913 w 469107"/>
              <a:gd name="connsiteY4" fmla="*/ 26193 h 440531"/>
              <a:gd name="connsiteX5" fmla="*/ 411957 w 469107"/>
              <a:gd name="connsiteY5" fmla="*/ 114300 h 440531"/>
              <a:gd name="connsiteX6" fmla="*/ 409575 w 469107"/>
              <a:gd name="connsiteY6" fmla="*/ 59531 h 440531"/>
              <a:gd name="connsiteX7" fmla="*/ 359569 w 469107"/>
              <a:gd name="connsiteY7" fmla="*/ 107156 h 440531"/>
              <a:gd name="connsiteX8" fmla="*/ 388144 w 469107"/>
              <a:gd name="connsiteY8" fmla="*/ 9525 h 440531"/>
              <a:gd name="connsiteX9" fmla="*/ 326232 w 469107"/>
              <a:gd name="connsiteY9" fmla="*/ 66675 h 440531"/>
              <a:gd name="connsiteX10" fmla="*/ 261938 w 469107"/>
              <a:gd name="connsiteY10" fmla="*/ 133350 h 440531"/>
              <a:gd name="connsiteX11" fmla="*/ 314325 w 469107"/>
              <a:gd name="connsiteY11" fmla="*/ 0 h 440531"/>
              <a:gd name="connsiteX12" fmla="*/ 166688 w 469107"/>
              <a:gd name="connsiteY12" fmla="*/ 126206 h 440531"/>
              <a:gd name="connsiteX13" fmla="*/ 133350 w 469107"/>
              <a:gd name="connsiteY13" fmla="*/ 142875 h 440531"/>
              <a:gd name="connsiteX14" fmla="*/ 59532 w 469107"/>
              <a:gd name="connsiteY14" fmla="*/ 278606 h 440531"/>
              <a:gd name="connsiteX15" fmla="*/ 0 w 469107"/>
              <a:gd name="connsiteY15" fmla="*/ 407193 h 440531"/>
              <a:gd name="connsiteX16" fmla="*/ 123825 w 469107"/>
              <a:gd name="connsiteY16" fmla="*/ 280987 h 440531"/>
              <a:gd name="connsiteX17" fmla="*/ 100013 w 469107"/>
              <a:gd name="connsiteY17" fmla="*/ 381000 h 440531"/>
              <a:gd name="connsiteX18" fmla="*/ 78582 w 469107"/>
              <a:gd name="connsiteY18" fmla="*/ 440531 h 440531"/>
              <a:gd name="connsiteX19" fmla="*/ 169069 w 469107"/>
              <a:gd name="connsiteY19" fmla="*/ 311943 h 440531"/>
              <a:gd name="connsiteX20" fmla="*/ 138113 w 469107"/>
              <a:gd name="connsiteY20" fmla="*/ 402431 h 440531"/>
              <a:gd name="connsiteX21" fmla="*/ 126207 w 469107"/>
              <a:gd name="connsiteY21" fmla="*/ 440531 h 440531"/>
              <a:gd name="connsiteX22" fmla="*/ 164307 w 469107"/>
              <a:gd name="connsiteY22" fmla="*/ 423862 h 440531"/>
              <a:gd name="connsiteX23" fmla="*/ 233363 w 469107"/>
              <a:gd name="connsiteY23" fmla="*/ 371475 h 440531"/>
              <a:gd name="connsiteX24" fmla="*/ 211932 w 469107"/>
              <a:gd name="connsiteY24" fmla="*/ 438150 h 440531"/>
              <a:gd name="connsiteX25" fmla="*/ 252413 w 469107"/>
              <a:gd name="connsiteY25" fmla="*/ 373856 h 440531"/>
              <a:gd name="connsiteX26" fmla="*/ 323850 w 469107"/>
              <a:gd name="connsiteY26" fmla="*/ 333375 h 440531"/>
              <a:gd name="connsiteX27" fmla="*/ 338138 w 469107"/>
              <a:gd name="connsiteY27" fmla="*/ 283368 h 440531"/>
              <a:gd name="connsiteX28" fmla="*/ 295275 w 469107"/>
              <a:gd name="connsiteY28" fmla="*/ 328612 h 440531"/>
              <a:gd name="connsiteX29" fmla="*/ 259557 w 469107"/>
              <a:gd name="connsiteY29" fmla="*/ 335756 h 440531"/>
              <a:gd name="connsiteX30" fmla="*/ 257175 w 469107"/>
              <a:gd name="connsiteY30" fmla="*/ 311943 h 440531"/>
              <a:gd name="connsiteX31" fmla="*/ 311944 w 469107"/>
              <a:gd name="connsiteY31" fmla="*/ 230981 h 440531"/>
              <a:gd name="connsiteX32" fmla="*/ 221457 w 469107"/>
              <a:gd name="connsiteY32" fmla="*/ 328612 h 440531"/>
              <a:gd name="connsiteX33" fmla="*/ 278607 w 469107"/>
              <a:gd name="connsiteY33" fmla="*/ 230981 h 440531"/>
              <a:gd name="connsiteX34" fmla="*/ 202407 w 469107"/>
              <a:gd name="connsiteY34" fmla="*/ 326231 h 440531"/>
              <a:gd name="connsiteX35" fmla="*/ 240507 w 469107"/>
              <a:gd name="connsiteY35" fmla="*/ 235743 h 440531"/>
              <a:gd name="connsiteX36" fmla="*/ 188119 w 469107"/>
              <a:gd name="connsiteY36" fmla="*/ 280987 h 440531"/>
              <a:gd name="connsiteX37" fmla="*/ 166688 w 469107"/>
              <a:gd name="connsiteY37" fmla="*/ 280987 h 440531"/>
              <a:gd name="connsiteX38" fmla="*/ 197644 w 469107"/>
              <a:gd name="connsiteY38" fmla="*/ 216693 h 440531"/>
              <a:gd name="connsiteX39" fmla="*/ 252413 w 469107"/>
              <a:gd name="connsiteY39" fmla="*/ 180975 h 440531"/>
              <a:gd name="connsiteX40" fmla="*/ 371475 w 469107"/>
              <a:gd name="connsiteY40" fmla="*/ 209550 h 440531"/>
              <a:gd name="connsiteX41" fmla="*/ 371475 w 469107"/>
              <a:gd name="connsiteY41" fmla="*/ 207168 h 44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9107" h="440531">
                <a:moveTo>
                  <a:pt x="342900" y="154781"/>
                </a:moveTo>
                <a:lnTo>
                  <a:pt x="452438" y="114300"/>
                </a:lnTo>
                <a:lnTo>
                  <a:pt x="469107" y="95250"/>
                </a:lnTo>
                <a:lnTo>
                  <a:pt x="452438" y="61912"/>
                </a:lnTo>
                <a:lnTo>
                  <a:pt x="442913" y="26193"/>
                </a:lnTo>
                <a:lnTo>
                  <a:pt x="411957" y="114300"/>
                </a:lnTo>
                <a:lnTo>
                  <a:pt x="409575" y="59531"/>
                </a:lnTo>
                <a:lnTo>
                  <a:pt x="359569" y="107156"/>
                </a:lnTo>
                <a:lnTo>
                  <a:pt x="388144" y="9525"/>
                </a:lnTo>
                <a:lnTo>
                  <a:pt x="326232" y="66675"/>
                </a:lnTo>
                <a:lnTo>
                  <a:pt x="261938" y="133350"/>
                </a:lnTo>
                <a:lnTo>
                  <a:pt x="314325" y="0"/>
                </a:lnTo>
                <a:lnTo>
                  <a:pt x="166688" y="126206"/>
                </a:lnTo>
                <a:lnTo>
                  <a:pt x="133350" y="142875"/>
                </a:lnTo>
                <a:lnTo>
                  <a:pt x="59532" y="278606"/>
                </a:lnTo>
                <a:lnTo>
                  <a:pt x="0" y="407193"/>
                </a:lnTo>
                <a:lnTo>
                  <a:pt x="123825" y="280987"/>
                </a:lnTo>
                <a:lnTo>
                  <a:pt x="100013" y="381000"/>
                </a:lnTo>
                <a:lnTo>
                  <a:pt x="78582" y="440531"/>
                </a:lnTo>
                <a:lnTo>
                  <a:pt x="169069" y="311943"/>
                </a:lnTo>
                <a:lnTo>
                  <a:pt x="138113" y="402431"/>
                </a:lnTo>
                <a:lnTo>
                  <a:pt x="126207" y="440531"/>
                </a:lnTo>
                <a:lnTo>
                  <a:pt x="164307" y="423862"/>
                </a:lnTo>
                <a:lnTo>
                  <a:pt x="233363" y="371475"/>
                </a:lnTo>
                <a:lnTo>
                  <a:pt x="211932" y="438150"/>
                </a:lnTo>
                <a:lnTo>
                  <a:pt x="252413" y="373856"/>
                </a:lnTo>
                <a:lnTo>
                  <a:pt x="323850" y="333375"/>
                </a:lnTo>
                <a:lnTo>
                  <a:pt x="338138" y="283368"/>
                </a:lnTo>
                <a:lnTo>
                  <a:pt x="295275" y="328612"/>
                </a:lnTo>
                <a:lnTo>
                  <a:pt x="259557" y="335756"/>
                </a:lnTo>
                <a:lnTo>
                  <a:pt x="257175" y="311943"/>
                </a:lnTo>
                <a:lnTo>
                  <a:pt x="311944" y="230981"/>
                </a:lnTo>
                <a:lnTo>
                  <a:pt x="221457" y="328612"/>
                </a:lnTo>
                <a:lnTo>
                  <a:pt x="278607" y="230981"/>
                </a:lnTo>
                <a:lnTo>
                  <a:pt x="202407" y="326231"/>
                </a:lnTo>
                <a:lnTo>
                  <a:pt x="240507" y="235743"/>
                </a:lnTo>
                <a:lnTo>
                  <a:pt x="188119" y="280987"/>
                </a:lnTo>
                <a:lnTo>
                  <a:pt x="166688" y="280987"/>
                </a:lnTo>
                <a:lnTo>
                  <a:pt x="197644" y="216693"/>
                </a:lnTo>
                <a:lnTo>
                  <a:pt x="252413" y="180975"/>
                </a:lnTo>
                <a:lnTo>
                  <a:pt x="371475" y="209550"/>
                </a:lnTo>
                <a:lnTo>
                  <a:pt x="371475" y="207168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2895600" y="4545806"/>
            <a:ext cx="564356" cy="461963"/>
          </a:xfrm>
          <a:custGeom>
            <a:avLst/>
            <a:gdLst>
              <a:gd name="connsiteX0" fmla="*/ 0 w 564356"/>
              <a:gd name="connsiteY0" fmla="*/ 354807 h 461963"/>
              <a:gd name="connsiteX1" fmla="*/ 107156 w 564356"/>
              <a:gd name="connsiteY1" fmla="*/ 219075 h 461963"/>
              <a:gd name="connsiteX2" fmla="*/ 71438 w 564356"/>
              <a:gd name="connsiteY2" fmla="*/ 319088 h 461963"/>
              <a:gd name="connsiteX3" fmla="*/ 142875 w 564356"/>
              <a:gd name="connsiteY3" fmla="*/ 250032 h 461963"/>
              <a:gd name="connsiteX4" fmla="*/ 111919 w 564356"/>
              <a:gd name="connsiteY4" fmla="*/ 352425 h 461963"/>
              <a:gd name="connsiteX5" fmla="*/ 76200 w 564356"/>
              <a:gd name="connsiteY5" fmla="*/ 407194 h 461963"/>
              <a:gd name="connsiteX6" fmla="*/ 71438 w 564356"/>
              <a:gd name="connsiteY6" fmla="*/ 457200 h 461963"/>
              <a:gd name="connsiteX7" fmla="*/ 142875 w 564356"/>
              <a:gd name="connsiteY7" fmla="*/ 364332 h 461963"/>
              <a:gd name="connsiteX8" fmla="*/ 183356 w 564356"/>
              <a:gd name="connsiteY8" fmla="*/ 288132 h 461963"/>
              <a:gd name="connsiteX9" fmla="*/ 185738 w 564356"/>
              <a:gd name="connsiteY9" fmla="*/ 347663 h 461963"/>
              <a:gd name="connsiteX10" fmla="*/ 152400 w 564356"/>
              <a:gd name="connsiteY10" fmla="*/ 461963 h 461963"/>
              <a:gd name="connsiteX11" fmla="*/ 252413 w 564356"/>
              <a:gd name="connsiteY11" fmla="*/ 288132 h 461963"/>
              <a:gd name="connsiteX12" fmla="*/ 278606 w 564356"/>
              <a:gd name="connsiteY12" fmla="*/ 226219 h 461963"/>
              <a:gd name="connsiteX13" fmla="*/ 347663 w 564356"/>
              <a:gd name="connsiteY13" fmla="*/ 173832 h 461963"/>
              <a:gd name="connsiteX14" fmla="*/ 388144 w 564356"/>
              <a:gd name="connsiteY14" fmla="*/ 211932 h 461963"/>
              <a:gd name="connsiteX15" fmla="*/ 411956 w 564356"/>
              <a:gd name="connsiteY15" fmla="*/ 228600 h 461963"/>
              <a:gd name="connsiteX16" fmla="*/ 481013 w 564356"/>
              <a:gd name="connsiteY16" fmla="*/ 169069 h 461963"/>
              <a:gd name="connsiteX17" fmla="*/ 550069 w 564356"/>
              <a:gd name="connsiteY17" fmla="*/ 64294 h 461963"/>
              <a:gd name="connsiteX18" fmla="*/ 564356 w 564356"/>
              <a:gd name="connsiteY18" fmla="*/ 0 h 461963"/>
              <a:gd name="connsiteX19" fmla="*/ 526256 w 564356"/>
              <a:gd name="connsiteY19" fmla="*/ 40482 h 461963"/>
              <a:gd name="connsiteX20" fmla="*/ 464344 w 564356"/>
              <a:gd name="connsiteY20" fmla="*/ 92869 h 461963"/>
              <a:gd name="connsiteX21" fmla="*/ 390525 w 564356"/>
              <a:gd name="connsiteY21" fmla="*/ 76200 h 461963"/>
              <a:gd name="connsiteX22" fmla="*/ 345281 w 564356"/>
              <a:gd name="connsiteY22" fmla="*/ 126207 h 461963"/>
              <a:gd name="connsiteX23" fmla="*/ 390525 w 564356"/>
              <a:gd name="connsiteY23" fmla="*/ 19050 h 461963"/>
              <a:gd name="connsiteX24" fmla="*/ 300038 w 564356"/>
              <a:gd name="connsiteY24" fmla="*/ 123825 h 461963"/>
              <a:gd name="connsiteX25" fmla="*/ 288131 w 564356"/>
              <a:gd name="connsiteY25" fmla="*/ 135732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4356" h="461963">
                <a:moveTo>
                  <a:pt x="0" y="354807"/>
                </a:moveTo>
                <a:lnTo>
                  <a:pt x="107156" y="219075"/>
                </a:lnTo>
                <a:lnTo>
                  <a:pt x="71438" y="319088"/>
                </a:lnTo>
                <a:lnTo>
                  <a:pt x="142875" y="250032"/>
                </a:lnTo>
                <a:lnTo>
                  <a:pt x="111919" y="352425"/>
                </a:lnTo>
                <a:lnTo>
                  <a:pt x="76200" y="407194"/>
                </a:lnTo>
                <a:lnTo>
                  <a:pt x="71438" y="457200"/>
                </a:lnTo>
                <a:lnTo>
                  <a:pt x="142875" y="364332"/>
                </a:lnTo>
                <a:lnTo>
                  <a:pt x="183356" y="288132"/>
                </a:lnTo>
                <a:lnTo>
                  <a:pt x="185738" y="347663"/>
                </a:lnTo>
                <a:lnTo>
                  <a:pt x="152400" y="461963"/>
                </a:lnTo>
                <a:lnTo>
                  <a:pt x="252413" y="288132"/>
                </a:lnTo>
                <a:lnTo>
                  <a:pt x="278606" y="226219"/>
                </a:lnTo>
                <a:lnTo>
                  <a:pt x="347663" y="173832"/>
                </a:lnTo>
                <a:lnTo>
                  <a:pt x="388144" y="211932"/>
                </a:lnTo>
                <a:lnTo>
                  <a:pt x="411956" y="228600"/>
                </a:lnTo>
                <a:lnTo>
                  <a:pt x="481013" y="169069"/>
                </a:lnTo>
                <a:lnTo>
                  <a:pt x="550069" y="64294"/>
                </a:lnTo>
                <a:lnTo>
                  <a:pt x="564356" y="0"/>
                </a:lnTo>
                <a:lnTo>
                  <a:pt x="526256" y="40482"/>
                </a:lnTo>
                <a:lnTo>
                  <a:pt x="464344" y="92869"/>
                </a:lnTo>
                <a:lnTo>
                  <a:pt x="390525" y="76200"/>
                </a:lnTo>
                <a:lnTo>
                  <a:pt x="345281" y="126207"/>
                </a:lnTo>
                <a:lnTo>
                  <a:pt x="390525" y="19050"/>
                </a:lnTo>
                <a:lnTo>
                  <a:pt x="300038" y="123825"/>
                </a:lnTo>
                <a:lnTo>
                  <a:pt x="288131" y="135732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4877077" y="3576156"/>
            <a:ext cx="42862" cy="28575"/>
          </a:xfrm>
          <a:custGeom>
            <a:avLst/>
            <a:gdLst>
              <a:gd name="connsiteX0" fmla="*/ 42862 w 42862"/>
              <a:gd name="connsiteY0" fmla="*/ 0 h 28575"/>
              <a:gd name="connsiteX1" fmla="*/ 42862 w 42862"/>
              <a:gd name="connsiteY1" fmla="*/ 0 h 28575"/>
              <a:gd name="connsiteX2" fmla="*/ 23812 w 42862"/>
              <a:gd name="connsiteY2" fmla="*/ 9525 h 28575"/>
              <a:gd name="connsiteX3" fmla="*/ 19050 w 42862"/>
              <a:gd name="connsiteY3" fmla="*/ 16669 h 28575"/>
              <a:gd name="connsiteX4" fmla="*/ 4762 w 42862"/>
              <a:gd name="connsiteY4" fmla="*/ 21432 h 28575"/>
              <a:gd name="connsiteX5" fmla="*/ 0 w 42862"/>
              <a:gd name="connsiteY5" fmla="*/ 28575 h 28575"/>
              <a:gd name="connsiteX6" fmla="*/ 42862 w 42862"/>
              <a:gd name="connsiteY6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62" h="28575">
                <a:moveTo>
                  <a:pt x="42862" y="0"/>
                </a:moveTo>
                <a:lnTo>
                  <a:pt x="42862" y="0"/>
                </a:lnTo>
                <a:cubicBezTo>
                  <a:pt x="36512" y="3175"/>
                  <a:pt x="29628" y="5454"/>
                  <a:pt x="23812" y="9525"/>
                </a:cubicBezTo>
                <a:cubicBezTo>
                  <a:pt x="21467" y="11166"/>
                  <a:pt x="21477" y="15152"/>
                  <a:pt x="19050" y="16669"/>
                </a:cubicBezTo>
                <a:cubicBezTo>
                  <a:pt x="14793" y="19330"/>
                  <a:pt x="4762" y="21432"/>
                  <a:pt x="4762" y="21432"/>
                </a:cubicBezTo>
                <a:lnTo>
                  <a:pt x="0" y="28575"/>
                </a:lnTo>
                <a:lnTo>
                  <a:pt x="42862" y="0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3" name="Рисунок 81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2782" y="10659"/>
            <a:ext cx="567612" cy="749721"/>
          </a:xfrm>
          <a:prstGeom prst="rect">
            <a:avLst/>
          </a:prstGeom>
        </p:spPr>
      </p:pic>
      <p:sp>
        <p:nvSpPr>
          <p:cNvPr id="31" name="Подзаголовок 2">
            <a:extLst>
              <a:ext uri="{FF2B5EF4-FFF2-40B4-BE49-F238E27FC236}">
                <a16:creationId xmlns:a16="http://schemas.microsoft.com/office/drawing/2014/main" xmlns="" id="{2AA27A26-33E4-4146-AD30-277B750A9B9E}"/>
              </a:ext>
            </a:extLst>
          </p:cNvPr>
          <p:cNvSpPr txBox="1">
            <a:spLocks/>
          </p:cNvSpPr>
          <p:nvPr/>
        </p:nvSpPr>
        <p:spPr>
          <a:xfrm>
            <a:off x="4910137" y="6118332"/>
            <a:ext cx="7270417" cy="7272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83757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2214" y="1468430"/>
            <a:ext cx="5158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Расселены 10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многоквартирных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домов, признанных аварийными и подлежащих сносу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03" t="2163" r="10969" b="87851"/>
          <a:stretch/>
        </p:blipFill>
        <p:spPr>
          <a:xfrm>
            <a:off x="365275" y="1519381"/>
            <a:ext cx="515155" cy="47651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70155" y="3141047"/>
            <a:ext cx="5160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многоквартирных дома, признанных аварийными,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снесены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0431" y="4112536"/>
            <a:ext cx="5149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Общая площадь расселенного жилья составило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4 000 кв.м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450" y="3250250"/>
            <a:ext cx="428744" cy="428744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9" t="20500" r="5621" b="33526"/>
          <a:stretch/>
        </p:blipFill>
        <p:spPr bwMode="auto">
          <a:xfrm>
            <a:off x="6531892" y="1642632"/>
            <a:ext cx="5380513" cy="4249401"/>
          </a:xfrm>
          <a:prstGeom prst="rect">
            <a:avLst/>
          </a:prstGeom>
          <a:noFill/>
          <a:ln cmpd="sng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</p:pic>
      <p:sp>
        <p:nvSpPr>
          <p:cNvPr id="29" name="Прямоугольник 28"/>
          <p:cNvSpPr/>
          <p:nvPr/>
        </p:nvSpPr>
        <p:spPr>
          <a:xfrm>
            <a:off x="555177" y="2497505"/>
            <a:ext cx="5908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исключением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1-ой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квартиры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участник СВО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8" t="87364" r="81623" b="1841"/>
          <a:stretch/>
        </p:blipFill>
        <p:spPr>
          <a:xfrm>
            <a:off x="291160" y="4208901"/>
            <a:ext cx="528034" cy="5151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3160" y="350695"/>
            <a:ext cx="1169884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КРТ КВАРТАЛА, ОГРАНИЧЕННОГО СЕВЕРНОЙ УЛ., УЛ. ШОТМАНА, СОРОКСКОЙ УЛ.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88879"/>
            <a:ext cx="378154" cy="820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40925" y="3012626"/>
            <a:ext cx="59114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40925" y="3980734"/>
            <a:ext cx="59114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BE509FA4-3475-4C3F-9396-EF11DBE2A2BB}"/>
              </a:ext>
            </a:extLst>
          </p:cNvPr>
          <p:cNvCxnSpPr/>
          <p:nvPr/>
        </p:nvCxnSpPr>
        <p:spPr>
          <a:xfrm>
            <a:off x="277441" y="4981390"/>
            <a:ext cx="59114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4AB84A1-3806-458B-AE29-0924878EE0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03" t="43592" r="40208" b="44434"/>
          <a:stretch/>
        </p:blipFill>
        <p:spPr>
          <a:xfrm>
            <a:off x="202335" y="5140352"/>
            <a:ext cx="667821" cy="571376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2DEFC40-CFD2-4428-A55D-EC6579AA67F8}"/>
              </a:ext>
            </a:extLst>
          </p:cNvPr>
          <p:cNvSpPr/>
          <p:nvPr/>
        </p:nvSpPr>
        <p:spPr>
          <a:xfrm>
            <a:off x="880431" y="5113191"/>
            <a:ext cx="5149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Строительство многоквартирного </a:t>
            </a:r>
            <a:r>
              <a:rPr lang="ru-RU" sz="2000" dirty="0" smtClean="0">
                <a:latin typeface="Tahoma" panose="020B060403050404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дома и </a:t>
            </a:r>
            <a:r>
              <a:rPr lang="ru-RU" sz="2000" dirty="0">
                <a:latin typeface="Tahoma" panose="020B060403050404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двух подземных паркингов с ориентировочной площадью </a:t>
            </a:r>
            <a:r>
              <a:rPr lang="ru-RU" sz="2000" dirty="0" smtClean="0">
                <a:latin typeface="Tahoma" panose="020B060403050404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квартир порядка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1534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08419" y="1254621"/>
            <a:ext cx="50181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границах территории расположено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многоквартирных дома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признанных аварийными и подлежащих сносу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30431" y="2685638"/>
            <a:ext cx="5018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площадь расселяемого жилья составляет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1 485,90 кв.м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79" t="59648" r="31565" b="31446"/>
          <a:stretch/>
        </p:blipFill>
        <p:spPr>
          <a:xfrm>
            <a:off x="563770" y="2504300"/>
            <a:ext cx="476519" cy="4250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18" t="58839" r="52352" b="31175"/>
          <a:stretch/>
        </p:blipFill>
        <p:spPr>
          <a:xfrm>
            <a:off x="284761" y="2818360"/>
            <a:ext cx="373489" cy="4765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10" t="59648" r="62460" b="31446"/>
          <a:stretch/>
        </p:blipFill>
        <p:spPr>
          <a:xfrm>
            <a:off x="625277" y="3103419"/>
            <a:ext cx="373487" cy="4250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533" y="1447572"/>
            <a:ext cx="428744" cy="428744"/>
          </a:xfrm>
          <a:prstGeom prst="rect">
            <a:avLst/>
          </a:prstGeom>
        </p:spPr>
      </p:pic>
      <p:pic>
        <p:nvPicPr>
          <p:cNvPr id="13" name="Рисунок 12" descr="\\FILE-SRV2\adm\Комитет УМИ\УАИГ\АПО\Объекты, Проекты\КРТ\Центр\древлянская наб._красноармейская\Решение КРТ Доевлянская набережная\КРТ_Древлянская наб_ИЗМ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9" t="6826" r="4997" b="12796"/>
          <a:stretch/>
        </p:blipFill>
        <p:spPr bwMode="auto">
          <a:xfrm>
            <a:off x="6780937" y="1485877"/>
            <a:ext cx="4889114" cy="48153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230431" y="3763968"/>
            <a:ext cx="5018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жилых помещений из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расселены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03" t="2163" r="10969" b="87851"/>
          <a:stretch/>
        </p:blipFill>
        <p:spPr>
          <a:xfrm>
            <a:off x="544451" y="3687560"/>
            <a:ext cx="515155" cy="47651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33400" y="335856"/>
            <a:ext cx="11658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КРТ В РАЙОНЕ ДРЕВЛЯНСКОЙ НАБЕРЕЖНОЙ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37130" y="2380675"/>
            <a:ext cx="59114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84761" y="3628186"/>
            <a:ext cx="59114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2388722-6F50-41A5-A39F-D0DB5B091D0B}"/>
              </a:ext>
            </a:extLst>
          </p:cNvPr>
          <p:cNvSpPr/>
          <p:nvPr/>
        </p:nvSpPr>
        <p:spPr>
          <a:xfrm>
            <a:off x="0" y="302952"/>
            <a:ext cx="378154" cy="820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0823A2A7-7D8D-4A8C-9805-C289BE9840B3}"/>
              </a:ext>
            </a:extLst>
          </p:cNvPr>
          <p:cNvCxnSpPr/>
          <p:nvPr/>
        </p:nvCxnSpPr>
        <p:spPr>
          <a:xfrm>
            <a:off x="284761" y="4380987"/>
            <a:ext cx="59114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3CA6BB1-EB71-4C1A-8F21-B2BF43CF9639}"/>
              </a:ext>
            </a:extLst>
          </p:cNvPr>
          <p:cNvSpPr/>
          <p:nvPr/>
        </p:nvSpPr>
        <p:spPr>
          <a:xfrm>
            <a:off x="1040289" y="4482150"/>
            <a:ext cx="5286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Строительство многоквартирного дома с ориентировочной площадью квартир –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12 000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E79DF31-DEDC-4AD2-86B6-248B2B1DE6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03" t="43592" r="40208" b="44434"/>
          <a:stretch/>
        </p:blipFill>
        <p:spPr>
          <a:xfrm>
            <a:off x="362193" y="4509311"/>
            <a:ext cx="667821" cy="571376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0823A2A7-7D8D-4A8C-9805-C289BE9840B3}"/>
              </a:ext>
            </a:extLst>
          </p:cNvPr>
          <p:cNvCxnSpPr/>
          <p:nvPr/>
        </p:nvCxnSpPr>
        <p:spPr>
          <a:xfrm>
            <a:off x="284761" y="5602334"/>
            <a:ext cx="59114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59605" y="5703496"/>
            <a:ext cx="5267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У</a:t>
            </a:r>
            <a:r>
              <a:rPr lang="ru-RU" sz="2000" dirty="0" smtClean="0">
                <a:latin typeface="Tahoma" panose="020B060403050404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стройство </a:t>
            </a:r>
            <a:r>
              <a:rPr lang="ru-RU" sz="2000" dirty="0">
                <a:latin typeface="Tahoma" panose="020B060403050404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пешеходной дорожки вдоль </a:t>
            </a:r>
            <a:r>
              <a:rPr lang="ru-RU" sz="2000" dirty="0" err="1">
                <a:latin typeface="Tahoma" panose="020B060403050404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Древлянской</a:t>
            </a:r>
            <a:r>
              <a:rPr lang="ru-RU" sz="2000" dirty="0">
                <a:latin typeface="Tahoma" panose="020B060403050404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наб. до Красноармейской ул.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84" t="31041" r="61315" b="58703"/>
          <a:stretch/>
        </p:blipFill>
        <p:spPr>
          <a:xfrm>
            <a:off x="444972" y="5812740"/>
            <a:ext cx="553792" cy="48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85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61053" y="1296713"/>
            <a:ext cx="5813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результатам торгов 06.02.2025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 договор о КРТ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693" y="4270352"/>
            <a:ext cx="518205" cy="47552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66954" y="3203522"/>
            <a:ext cx="5707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многоквартирный дом,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расселен в рамках Региональной адресной программы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подлежит сносу застройщиком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5171" y="351049"/>
            <a:ext cx="1163682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КРТ КВАРТАЛА, ОГРАНИЧЕННОГО УЛ. ГОГОЛЯ, УЛ. АНТИКАЙНЕНА, СТАРОДРЕВЛЯНСКИМ ПР-ДОМ, УЛ. ГЕРЦЕНА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9518" t="16151" r="30069" b="20939"/>
          <a:stretch/>
        </p:blipFill>
        <p:spPr>
          <a:xfrm>
            <a:off x="7482625" y="1296713"/>
            <a:ext cx="4108361" cy="51163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3" name="Прямоугольник 22"/>
          <p:cNvSpPr/>
          <p:nvPr/>
        </p:nvSpPr>
        <p:spPr>
          <a:xfrm>
            <a:off x="1066955" y="2082962"/>
            <a:ext cx="5707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границах территории расположено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многоквартирных домов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признанных аварийными и подлежащих сносу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84" t="31041" r="61315" b="58703"/>
          <a:stretch/>
        </p:blipFill>
        <p:spPr>
          <a:xfrm>
            <a:off x="409270" y="3332496"/>
            <a:ext cx="553792" cy="48939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066952" y="4197449"/>
            <a:ext cx="5707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площадь расселяемого жилья составляет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2 329,9 кв.м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6185" y="3108586"/>
            <a:ext cx="65039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66185" y="1984313"/>
            <a:ext cx="65039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66185" y="4238860"/>
            <a:ext cx="65039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95457" y="4901954"/>
            <a:ext cx="5132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помещений в собственности граждан           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муниципальной собственности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01" t="30770" r="1052" b="58435"/>
          <a:stretch/>
        </p:blipFill>
        <p:spPr>
          <a:xfrm>
            <a:off x="412787" y="1366060"/>
            <a:ext cx="489396" cy="51515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8" t="87364" r="81623" b="1841"/>
          <a:stretch/>
        </p:blipFill>
        <p:spPr>
          <a:xfrm>
            <a:off x="409270" y="2279546"/>
            <a:ext cx="528034" cy="515155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366185" y="5611313"/>
            <a:ext cx="65039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066953" y="5611313"/>
            <a:ext cx="5707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Договором предусмотрена передача нежилого помещения не менее 100 </a:t>
            </a:r>
            <a:r>
              <a:rPr lang="ru-RU" sz="2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муниципальную собственность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84" t="31041" r="61315" b="58703"/>
          <a:stretch/>
        </p:blipFill>
        <p:spPr>
          <a:xfrm>
            <a:off x="472693" y="5779994"/>
            <a:ext cx="553792" cy="48939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9763494-B1D1-4677-817A-D4AA100B0F29}"/>
              </a:ext>
            </a:extLst>
          </p:cNvPr>
          <p:cNvSpPr/>
          <p:nvPr/>
        </p:nvSpPr>
        <p:spPr>
          <a:xfrm>
            <a:off x="-11969" y="292745"/>
            <a:ext cx="378154" cy="820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ru-RU" sz="4000" b="1" i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1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2537" y="1657457"/>
            <a:ext cx="52734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результатам торгов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27.02.2025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 договор о КРТ</a:t>
            </a:r>
          </a:p>
          <a:p>
            <a:pPr algn="just"/>
            <a:endParaRPr lang="ru-R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границах территории расположено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многоквартирных домов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признанных аварийными и подлежащих сносу</a:t>
            </a:r>
          </a:p>
          <a:p>
            <a:pPr algn="just"/>
            <a:endParaRPr lang="ru-R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площадь расселяемого жилья составляет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1 514,8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рамках КРТ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предусмотрено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устройство пешеходной дорожки вдоль Краснофлотской ул., предназначенной для передвижения пешеходов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93" t="43725" r="61316" b="43860"/>
          <a:stretch/>
        </p:blipFill>
        <p:spPr>
          <a:xfrm>
            <a:off x="271835" y="3730012"/>
            <a:ext cx="566671" cy="592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10138" t="13333" r="24961" b="21127"/>
          <a:stretch/>
        </p:blipFill>
        <p:spPr>
          <a:xfrm>
            <a:off x="6594535" y="1587673"/>
            <a:ext cx="5415777" cy="43752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6CB3149-D329-474E-A3B2-85CB5FC79652}"/>
              </a:ext>
            </a:extLst>
          </p:cNvPr>
          <p:cNvSpPr/>
          <p:nvPr/>
        </p:nvSpPr>
        <p:spPr>
          <a:xfrm>
            <a:off x="-11969" y="292745"/>
            <a:ext cx="378154" cy="820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4000" b="1" i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5BB1099-1678-4DD8-97D1-2F01B39D89DF}"/>
              </a:ext>
            </a:extLst>
          </p:cNvPr>
          <p:cNvSpPr/>
          <p:nvPr/>
        </p:nvSpPr>
        <p:spPr>
          <a:xfrm>
            <a:off x="555171" y="351049"/>
            <a:ext cx="1163682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КРТ КВАРТАЛА, ОГРАНИЧЕННОГО ПЕРВОМАЙСКИМ ПР-КТОМ,  СКВЕРОМ И. МОЛЧАНОВА, УЛ. ШОТМАНА, КРАСНОФЛОТСКОЙ УЛ.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E42FBE5-21E7-4437-B22D-B388B24F05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01" t="30770" r="1052" b="58435"/>
          <a:stretch/>
        </p:blipFill>
        <p:spPr>
          <a:xfrm>
            <a:off x="311369" y="1753822"/>
            <a:ext cx="489396" cy="5151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BD039BA-A2D2-49FF-85D7-E26218DFEC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8" t="87364" r="81623" b="1841"/>
          <a:stretch/>
        </p:blipFill>
        <p:spPr>
          <a:xfrm>
            <a:off x="249403" y="2741917"/>
            <a:ext cx="528034" cy="5151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9198351-F2A5-4763-B1B1-B8CE426C97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84" t="31041" r="61315" b="58703"/>
          <a:stretch/>
        </p:blipFill>
        <p:spPr>
          <a:xfrm>
            <a:off x="246195" y="5419587"/>
            <a:ext cx="553792" cy="48939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11369" y="2443464"/>
            <a:ext cx="59114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9403" y="3613295"/>
            <a:ext cx="59114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547" y="5125465"/>
            <a:ext cx="5925826" cy="1829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40587" y="4438597"/>
            <a:ext cx="5132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помещение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собственности граждан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муниципальной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18384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45753" y="1233263"/>
            <a:ext cx="609595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начале 2025 года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принято решение о </a:t>
            </a:r>
            <a:r>
              <a:rPr lang="ru-RU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КРТ</a:t>
            </a:r>
          </a:p>
          <a:p>
            <a:pPr algn="just"/>
            <a:endParaRPr lang="ru-R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границах территории расположено </a:t>
            </a:r>
            <a:r>
              <a:rPr lang="ru-RU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многоквартирных домов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признанных аварийными и подлежащих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сносу</a:t>
            </a:r>
          </a:p>
          <a:p>
            <a:pPr algn="just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многоквартирных дома,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расселены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Региональной адресной программы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подлежат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сносу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застройщиком</a:t>
            </a:r>
          </a:p>
          <a:p>
            <a:pPr algn="just"/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площадь расселяемого жилья составляет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1 405,7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25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помещений в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собственности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</a:t>
            </a:r>
          </a:p>
          <a:p>
            <a:pPr algn="just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муниципальной собственности</a:t>
            </a:r>
          </a:p>
          <a:p>
            <a:pPr algn="just"/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КРТ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предусмотрено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встроенных помещений детского дошкольного учреждения на 40 мест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93" t="43725" r="61316" b="43860"/>
          <a:stretch/>
        </p:blipFill>
        <p:spPr>
          <a:xfrm>
            <a:off x="250992" y="4295595"/>
            <a:ext cx="566671" cy="592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9067" t="24225" r="29168" b="26573"/>
          <a:stretch/>
        </p:blipFill>
        <p:spPr>
          <a:xfrm>
            <a:off x="7247983" y="1529477"/>
            <a:ext cx="4751270" cy="44778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432" y="1233263"/>
            <a:ext cx="518205" cy="47552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6CB3149-D329-474E-A3B2-85CB5FC79652}"/>
              </a:ext>
            </a:extLst>
          </p:cNvPr>
          <p:cNvSpPr/>
          <p:nvPr/>
        </p:nvSpPr>
        <p:spPr>
          <a:xfrm>
            <a:off x="-11969" y="292745"/>
            <a:ext cx="378154" cy="820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ru-RU" sz="4000" b="1" i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5BB1099-1678-4DD8-97D1-2F01B39D89DF}"/>
              </a:ext>
            </a:extLst>
          </p:cNvPr>
          <p:cNvSpPr/>
          <p:nvPr/>
        </p:nvSpPr>
        <p:spPr>
          <a:xfrm>
            <a:off x="555171" y="351049"/>
            <a:ext cx="1163682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КРТ КВАРТАЛА, ОГРАНИЧЕННОГО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РОВИО, ЛЫЖНОЙ УЛ., ВНУТРИКВАРТАЛЬНЫМ ПР-ДОМ, ВОРОНЬИМ ПР-ДОМ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8" t="87364" r="81623" b="1841"/>
          <a:stretch/>
        </p:blipFill>
        <p:spPr>
          <a:xfrm>
            <a:off x="257432" y="2048871"/>
            <a:ext cx="528034" cy="5151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84" t="31041" r="61315" b="58703"/>
          <a:stretch/>
        </p:blipFill>
        <p:spPr>
          <a:xfrm>
            <a:off x="257432" y="3333219"/>
            <a:ext cx="553792" cy="4893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49" t="58839" r="71804" b="30636"/>
          <a:stretch/>
        </p:blipFill>
        <p:spPr>
          <a:xfrm>
            <a:off x="286240" y="5756156"/>
            <a:ext cx="489397" cy="502276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366185" y="1816888"/>
            <a:ext cx="65039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66185" y="2948083"/>
            <a:ext cx="65039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66185" y="4117914"/>
            <a:ext cx="65039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66185" y="5583959"/>
            <a:ext cx="65039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953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0813" y="5146915"/>
            <a:ext cx="53207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Планируемый срок приятия решения о КРТ – первое полугодие 2025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2164" y="3563636"/>
            <a:ext cx="5273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Определены иные границы территории, в которую вошли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многоквартирных домов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признанных аварийными и подлежащими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сносу (1-й этап КРТ Октябрьского района)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84" t="31041" r="61315" b="58703"/>
          <a:stretch/>
        </p:blipFill>
        <p:spPr>
          <a:xfrm>
            <a:off x="268372" y="5228820"/>
            <a:ext cx="553792" cy="4893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8" t="87364" r="81623" b="1841"/>
          <a:stretch/>
        </p:blipFill>
        <p:spPr>
          <a:xfrm>
            <a:off x="294130" y="3791415"/>
            <a:ext cx="528034" cy="5151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12240" t="9578" r="14294" b="15869"/>
          <a:stretch/>
        </p:blipFill>
        <p:spPr>
          <a:xfrm>
            <a:off x="6465963" y="1681373"/>
            <a:ext cx="5444816" cy="442043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7" name="Прямоугольник 16"/>
          <p:cNvSpPr/>
          <p:nvPr/>
        </p:nvSpPr>
        <p:spPr>
          <a:xfrm>
            <a:off x="886334" y="1420191"/>
            <a:ext cx="52096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Первое </a:t>
            </a:r>
            <a:r>
              <a:rPr lang="ru-RU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о КРТ включало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многоквартирных домов, признанных аварийными. Торги признаны несостоявшимися в связи с тем, что не было подано ни одной заявки на участие в торгах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84" t="31041" r="61315" b="58703"/>
          <a:stretch/>
        </p:blipFill>
        <p:spPr>
          <a:xfrm>
            <a:off x="332542" y="2175338"/>
            <a:ext cx="553792" cy="48939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33400" y="371900"/>
            <a:ext cx="11658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КРТ ОКТЯБРЬСКОГО РАЙОНА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23311" y="3383622"/>
            <a:ext cx="59114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0117" y="4986025"/>
            <a:ext cx="59114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A48273E-201A-4278-8011-49AF417C65F4}"/>
              </a:ext>
            </a:extLst>
          </p:cNvPr>
          <p:cNvSpPr/>
          <p:nvPr/>
        </p:nvSpPr>
        <p:spPr>
          <a:xfrm>
            <a:off x="0" y="313596"/>
            <a:ext cx="378154" cy="820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ru-RU" sz="4000" b="1" i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63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2307" y="2216138"/>
            <a:ext cx="53575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Прорабатывается проект решения о КРТ           1-го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этапа района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Зарека</a:t>
            </a:r>
          </a:p>
          <a:p>
            <a:pPr algn="just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границах территории расположено </a:t>
            </a:r>
            <a:r>
              <a:rPr lang="ru-RU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многоквартирных домов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признанных аварийными и подлежащих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сносу</a:t>
            </a:r>
          </a:p>
          <a:p>
            <a:pPr algn="just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Планируемый срок приятия решения о КРТ – первое полугодие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93" t="43725" r="61316" b="43860"/>
          <a:stretch/>
        </p:blipFill>
        <p:spPr>
          <a:xfrm>
            <a:off x="177108" y="2273867"/>
            <a:ext cx="566671" cy="592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10438" t="17277" r="18200" b="16244"/>
          <a:stretch/>
        </p:blipFill>
        <p:spPr>
          <a:xfrm>
            <a:off x="6568660" y="1722663"/>
            <a:ext cx="5478671" cy="40830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6CB3149-D329-474E-A3B2-85CB5FC79652}"/>
              </a:ext>
            </a:extLst>
          </p:cNvPr>
          <p:cNvSpPr/>
          <p:nvPr/>
        </p:nvSpPr>
        <p:spPr>
          <a:xfrm>
            <a:off x="-11969" y="292745"/>
            <a:ext cx="378154" cy="820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endParaRPr lang="ru-RU" sz="4000" b="1" i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5BB1099-1678-4DD8-97D1-2F01B39D89DF}"/>
              </a:ext>
            </a:extLst>
          </p:cNvPr>
          <p:cNvSpPr/>
          <p:nvPr/>
        </p:nvSpPr>
        <p:spPr>
          <a:xfrm>
            <a:off x="555171" y="351049"/>
            <a:ext cx="1163682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КРТ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КВАРТАЛОВ, ОГРАНИЧЕННЫХ УЛ. ЛУНАЧАРСКОГО,                                  УЛ. ЧЕРНЫШЕВСКОГО, ЗАРЕЦКИМ ПР-ДОМ, УЛ. ДЕРЖАВИНА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84" t="31041" r="61315" b="58703"/>
          <a:stretch/>
        </p:blipFill>
        <p:spPr>
          <a:xfrm>
            <a:off x="177108" y="4417331"/>
            <a:ext cx="553792" cy="4893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8" t="87364" r="81623" b="1841"/>
          <a:stretch/>
        </p:blipFill>
        <p:spPr>
          <a:xfrm>
            <a:off x="202866" y="3317228"/>
            <a:ext cx="528034" cy="51515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08469" y="2967132"/>
            <a:ext cx="59114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08469" y="4208103"/>
            <a:ext cx="59114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851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932856" y="1691953"/>
            <a:ext cx="62268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Рассматривается территория в границах которой расположено:</a:t>
            </a:r>
          </a:p>
          <a:p>
            <a:pPr algn="just"/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469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аварийных многоквартирных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домов;</a:t>
            </a:r>
          </a:p>
          <a:p>
            <a:pPr marL="342900" indent="46990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нежилое здание, находящийся в собственности Республики Карелия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целях развития данной территории, Администрация направила обращение в адрес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Минимущества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Карелии о рассмотрении возможности передачи нежилого здания и земельного участка, на котором оно расположено, в собственность Петрозаводского городского округа, для последующего вовлечения таких объектов в КРТ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93" t="43725" r="61316" b="43860"/>
          <a:stretch/>
        </p:blipFill>
        <p:spPr>
          <a:xfrm>
            <a:off x="366185" y="1691953"/>
            <a:ext cx="566671" cy="59242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6CB3149-D329-474E-A3B2-85CB5FC79652}"/>
              </a:ext>
            </a:extLst>
          </p:cNvPr>
          <p:cNvSpPr/>
          <p:nvPr/>
        </p:nvSpPr>
        <p:spPr>
          <a:xfrm>
            <a:off x="-11969" y="292745"/>
            <a:ext cx="378154" cy="820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  <a:endParaRPr lang="ru-RU" sz="4000" b="1" i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5BB1099-1678-4DD8-97D1-2F01B39D89DF}"/>
              </a:ext>
            </a:extLst>
          </p:cNvPr>
          <p:cNvSpPr/>
          <p:nvPr/>
        </p:nvSpPr>
        <p:spPr>
          <a:xfrm>
            <a:off x="555171" y="351049"/>
            <a:ext cx="1163682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КРТ В РАЙОНЕ УЛ. КИРОВА, УЛ. МИХАИЛА ИССЕРСОНА, ЛЕНИНГРАДСКОЙ УЛ.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30360" t="19471" r="30698" b="21270"/>
          <a:stretch/>
        </p:blipFill>
        <p:spPr>
          <a:xfrm>
            <a:off x="7532914" y="1459725"/>
            <a:ext cx="4180115" cy="508883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655778" y="3660202"/>
            <a:ext cx="65039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74" t="31675" r="41404" b="60417"/>
          <a:stretch/>
        </p:blipFill>
        <p:spPr>
          <a:xfrm>
            <a:off x="366185" y="4658652"/>
            <a:ext cx="508000" cy="3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210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3395</TotalTime>
  <Words>565</Words>
  <Application>Microsoft Office PowerPoint</Application>
  <PresentationFormat>Произвольный</PresentationFormat>
  <Paragraphs>74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Администрация ПГО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Комплексное развитие территории Петрозаводского городского округа</dc:title>
  <dc:creator>Аристова Виктория</dc:creator>
  <cp:lastModifiedBy>user</cp:lastModifiedBy>
  <cp:revision>256</cp:revision>
  <cp:lastPrinted>2025-03-04T09:34:40Z</cp:lastPrinted>
  <dcterms:created xsi:type="dcterms:W3CDTF">2024-02-08T16:32:55Z</dcterms:created>
  <dcterms:modified xsi:type="dcterms:W3CDTF">2025-03-10T15:08:02Z</dcterms:modified>
</cp:coreProperties>
</file>